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2"/>
  </p:notesMasterIdLst>
  <p:sldIdLst>
    <p:sldId id="256" r:id="rId3"/>
    <p:sldId id="807" r:id="rId4"/>
    <p:sldId id="808" r:id="rId5"/>
    <p:sldId id="263" r:id="rId6"/>
    <p:sldId id="768" r:id="rId7"/>
    <p:sldId id="271" r:id="rId8"/>
    <p:sldId id="771" r:id="rId9"/>
    <p:sldId id="432" r:id="rId10"/>
    <p:sldId id="459" r:id="rId11"/>
    <p:sldId id="363" r:id="rId12"/>
    <p:sldId id="773" r:id="rId13"/>
    <p:sldId id="806" r:id="rId14"/>
    <p:sldId id="456" r:id="rId15"/>
    <p:sldId id="823" r:id="rId16"/>
    <p:sldId id="778" r:id="rId17"/>
    <p:sldId id="787" r:id="rId18"/>
    <p:sldId id="775" r:id="rId19"/>
    <p:sldId id="385" r:id="rId20"/>
    <p:sldId id="777" r:id="rId21"/>
    <p:sldId id="761" r:id="rId22"/>
    <p:sldId id="776" r:id="rId23"/>
    <p:sldId id="283" r:id="rId24"/>
    <p:sldId id="764" r:id="rId25"/>
    <p:sldId id="791" r:id="rId26"/>
    <p:sldId id="285" r:id="rId27"/>
    <p:sldId id="286" r:id="rId28"/>
    <p:sldId id="780" r:id="rId29"/>
    <p:sldId id="816" r:id="rId30"/>
    <p:sldId id="822" r:id="rId31"/>
    <p:sldId id="809" r:id="rId32"/>
    <p:sldId id="264" r:id="rId33"/>
    <p:sldId id="769" r:id="rId34"/>
    <p:sldId id="793" r:id="rId35"/>
    <p:sldId id="794" r:id="rId36"/>
    <p:sldId id="274" r:id="rId37"/>
    <p:sldId id="275" r:id="rId38"/>
    <p:sldId id="276" r:id="rId39"/>
    <p:sldId id="797" r:id="rId40"/>
    <p:sldId id="355" r:id="rId41"/>
    <p:sldId id="356" r:id="rId42"/>
    <p:sldId id="357" r:id="rId43"/>
    <p:sldId id="802" r:id="rId44"/>
    <p:sldId id="814" r:id="rId45"/>
    <p:sldId id="260" r:id="rId46"/>
    <p:sldId id="279" r:id="rId47"/>
    <p:sldId id="819" r:id="rId48"/>
    <p:sldId id="818" r:id="rId49"/>
    <p:sldId id="765" r:id="rId50"/>
    <p:sldId id="798" r:id="rId51"/>
    <p:sldId id="373" r:id="rId52"/>
    <p:sldId id="379" r:id="rId53"/>
    <p:sldId id="749" r:id="rId54"/>
    <p:sldId id="751" r:id="rId55"/>
    <p:sldId id="799" r:id="rId56"/>
    <p:sldId id="270" r:id="rId57"/>
    <p:sldId id="826" r:id="rId58"/>
    <p:sldId id="810" r:id="rId59"/>
    <p:sldId id="268" r:id="rId60"/>
    <p:sldId id="729" r:id="rId61"/>
    <p:sldId id="789" r:id="rId62"/>
    <p:sldId id="812" r:id="rId63"/>
    <p:sldId id="811" r:id="rId64"/>
    <p:sldId id="800" r:id="rId65"/>
    <p:sldId id="813" r:id="rId66"/>
    <p:sldId id="770" r:id="rId67"/>
    <p:sldId id="265" r:id="rId68"/>
    <p:sldId id="272" r:id="rId69"/>
    <p:sldId id="359" r:id="rId70"/>
    <p:sldId id="763" r:id="rId7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89794" autoAdjust="0"/>
  </p:normalViewPr>
  <p:slideViewPr>
    <p:cSldViewPr snapToGrid="0">
      <p:cViewPr varScale="1">
        <p:scale>
          <a:sx n="146" d="100"/>
          <a:sy n="146" d="100"/>
        </p:scale>
        <p:origin x="3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B392F-33EF-4600-9BF7-5D3B9672D880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1F31E-F8E3-4572-80BF-9F13D0CCECE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198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Hello</a:t>
            </a:r>
            <a:r>
              <a:rPr lang="nl-BE" dirty="0"/>
              <a:t> </a:t>
            </a:r>
            <a:r>
              <a:rPr lang="nl-BE" dirty="0" err="1"/>
              <a:t>everyone</a:t>
            </a:r>
            <a:r>
              <a:rPr lang="nl-BE" dirty="0"/>
              <a:t>. </a:t>
            </a:r>
            <a:r>
              <a:rPr lang="nl-BE" dirty="0" err="1"/>
              <a:t>I’m</a:t>
            </a:r>
            <a:r>
              <a:rPr lang="nl-BE" dirty="0"/>
              <a:t> </a:t>
            </a:r>
            <a:r>
              <a:rPr lang="nl-BE" dirty="0" err="1"/>
              <a:t>really</a:t>
            </a:r>
            <a:r>
              <a:rPr lang="nl-BE" dirty="0"/>
              <a:t> </a:t>
            </a:r>
            <a:r>
              <a:rPr lang="nl-BE" dirty="0" err="1"/>
              <a:t>excited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discussing</a:t>
            </a:r>
            <a:r>
              <a:rPr lang="nl-BE" dirty="0"/>
              <a:t> these brand new EGS </a:t>
            </a:r>
            <a:r>
              <a:rPr lang="nl-BE" dirty="0" err="1"/>
              <a:t>guidelines</a:t>
            </a:r>
            <a:r>
              <a:rPr lang="nl-BE" dirty="0"/>
              <a:t>, </a:t>
            </a:r>
            <a:r>
              <a:rPr lang="nl-BE" dirty="0" err="1"/>
              <a:t>especially</a:t>
            </a:r>
            <a:r>
              <a:rPr lang="nl-BE" dirty="0"/>
              <a:t> </a:t>
            </a:r>
            <a:r>
              <a:rPr lang="nl-BE" dirty="0" err="1"/>
              <a:t>since</a:t>
            </a:r>
            <a:r>
              <a:rPr lang="nl-BE" dirty="0"/>
              <a:t>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haven’t</a:t>
            </a:r>
            <a:r>
              <a:rPr lang="nl-BE" dirty="0"/>
              <a:t> even been </a:t>
            </a:r>
            <a:r>
              <a:rPr lang="nl-BE" dirty="0" err="1"/>
              <a:t>officially</a:t>
            </a:r>
            <a:r>
              <a:rPr lang="nl-BE" dirty="0"/>
              <a:t> </a:t>
            </a:r>
            <a:r>
              <a:rPr lang="nl-BE" dirty="0" err="1"/>
              <a:t>released</a:t>
            </a:r>
            <a:r>
              <a:rPr lang="nl-BE" dirty="0"/>
              <a:t> </a:t>
            </a:r>
            <a:r>
              <a:rPr lang="nl-BE" dirty="0" err="1"/>
              <a:t>yet</a:t>
            </a:r>
            <a:r>
              <a:rPr lang="nl-BE" dirty="0"/>
              <a:t>. </a:t>
            </a:r>
            <a:r>
              <a:rPr lang="nl-BE" dirty="0" err="1"/>
              <a:t>So</a:t>
            </a:r>
            <a:r>
              <a:rPr lang="nl-BE" dirty="0"/>
              <a:t> a big </a:t>
            </a:r>
            <a:r>
              <a:rPr lang="nl-BE" dirty="0" err="1"/>
              <a:t>thank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Prof Stalmans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providing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a copy in pre-</a:t>
            </a:r>
            <a:r>
              <a:rPr lang="nl-BE" dirty="0" err="1"/>
              <a:t>relaese</a:t>
            </a:r>
            <a:r>
              <a:rPr lang="nl-BE" dirty="0"/>
              <a:t>. These </a:t>
            </a:r>
            <a:r>
              <a:rPr lang="nl-BE" dirty="0" err="1"/>
              <a:t>guidelines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become</a:t>
            </a:r>
            <a:r>
              <a:rPr lang="nl-BE" dirty="0"/>
              <a:t> </a:t>
            </a:r>
            <a:r>
              <a:rPr lang="nl-BE" dirty="0" err="1"/>
              <a:t>available</a:t>
            </a:r>
            <a:r>
              <a:rPr lang="nl-BE" dirty="0"/>
              <a:t> next </a:t>
            </a:r>
            <a:r>
              <a:rPr lang="nl-BE" dirty="0" err="1"/>
              <a:t>month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746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>
            <a:extLst>
              <a:ext uri="{FF2B5EF4-FFF2-40B4-BE49-F238E27FC236}">
                <a16:creationId xmlns:a16="http://schemas.microsoft.com/office/drawing/2014/main" id="{A35D52ED-2635-4EC4-8089-E7E1AF5124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Tijdelijke aanduiding voor notities 2">
            <a:extLst>
              <a:ext uri="{FF2B5EF4-FFF2-40B4-BE49-F238E27FC236}">
                <a16:creationId xmlns:a16="http://schemas.microsoft.com/office/drawing/2014/main" id="{E5F7291B-1FA6-425D-BB4A-B4D94884E1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/>
              <a:t>Just as a reminder, </a:t>
            </a:r>
            <a:r>
              <a:rPr lang="nl-BE" altLang="nl-BE" dirty="0" err="1"/>
              <a:t>the</a:t>
            </a:r>
            <a:r>
              <a:rPr lang="nl-BE" altLang="nl-BE" dirty="0"/>
              <a:t> Cirrus </a:t>
            </a:r>
            <a:r>
              <a:rPr lang="nl-BE" altLang="nl-BE" dirty="0" err="1"/>
              <a:t>normative</a:t>
            </a:r>
            <a:r>
              <a:rPr lang="nl-BE" altLang="nl-BE" dirty="0"/>
              <a:t> database </a:t>
            </a:r>
            <a:r>
              <a:rPr lang="nl-BE" altLang="nl-BE" dirty="0" err="1"/>
              <a:t>consists</a:t>
            </a:r>
            <a:r>
              <a:rPr lang="nl-BE" altLang="nl-BE" dirty="0"/>
              <a:t> of 284 </a:t>
            </a:r>
            <a:r>
              <a:rPr lang="nl-BE" altLang="nl-BE" dirty="0" err="1"/>
              <a:t>healthy</a:t>
            </a:r>
            <a:r>
              <a:rPr lang="nl-BE" altLang="nl-BE" dirty="0"/>
              <a:t> </a:t>
            </a:r>
            <a:r>
              <a:rPr lang="nl-BE" altLang="nl-BE" dirty="0" err="1"/>
              <a:t>individuals</a:t>
            </a:r>
            <a:r>
              <a:rPr lang="nl-BE" altLang="nl-BE" dirty="0"/>
              <a:t>, 18-84 </a:t>
            </a:r>
            <a:r>
              <a:rPr lang="nl-BE" altLang="nl-BE" dirty="0" err="1"/>
              <a:t>yrs</a:t>
            </a:r>
            <a:r>
              <a:rPr lang="nl-BE" altLang="nl-BE" dirty="0"/>
              <a:t> </a:t>
            </a:r>
            <a:r>
              <a:rPr lang="nl-BE" altLang="nl-BE" dirty="0" err="1"/>
              <a:t>old</a:t>
            </a:r>
            <a:r>
              <a:rPr lang="nl-BE" altLang="nl-BE" dirty="0"/>
              <a:t>, </a:t>
            </a:r>
            <a:r>
              <a:rPr lang="nl-BE" altLang="nl-BE" dirty="0" err="1"/>
              <a:t>mostly</a:t>
            </a:r>
            <a:r>
              <a:rPr lang="nl-BE" altLang="nl-BE" dirty="0"/>
              <a:t> </a:t>
            </a:r>
            <a:r>
              <a:rPr lang="nl-BE" altLang="nl-BE" dirty="0" err="1"/>
              <a:t>caucasians</a:t>
            </a:r>
            <a:r>
              <a:rPr lang="nl-BE" altLang="nl-BE" dirty="0"/>
              <a:t>, </a:t>
            </a:r>
            <a:r>
              <a:rPr lang="nl-BE" altLang="nl-BE" dirty="0" err="1"/>
              <a:t>with</a:t>
            </a:r>
            <a:r>
              <a:rPr lang="nl-BE" altLang="nl-BE" dirty="0"/>
              <a:t> </a:t>
            </a:r>
            <a:r>
              <a:rPr lang="nl-BE" altLang="nl-BE" dirty="0" err="1"/>
              <a:t>refractive</a:t>
            </a:r>
            <a:r>
              <a:rPr lang="nl-BE" altLang="nl-BE" dirty="0"/>
              <a:t> </a:t>
            </a:r>
            <a:r>
              <a:rPr lang="nl-BE" altLang="nl-BE" dirty="0" err="1"/>
              <a:t>errors</a:t>
            </a:r>
            <a:r>
              <a:rPr lang="nl-BE" altLang="nl-BE" dirty="0"/>
              <a:t> </a:t>
            </a:r>
            <a:r>
              <a:rPr lang="nl-BE" altLang="nl-BE" dirty="0" err="1"/>
              <a:t>between</a:t>
            </a:r>
            <a:r>
              <a:rPr lang="nl-BE" altLang="nl-BE" dirty="0"/>
              <a:t> -12 </a:t>
            </a:r>
            <a:r>
              <a:rPr lang="nl-BE" altLang="nl-BE" dirty="0" err="1"/>
              <a:t>and</a:t>
            </a:r>
            <a:r>
              <a:rPr lang="nl-BE" altLang="nl-BE" dirty="0"/>
              <a:t> +8D…</a:t>
            </a:r>
          </a:p>
          <a:p>
            <a:r>
              <a:rPr lang="nl-BE" altLang="nl-BE" dirty="0"/>
              <a:t>*</a:t>
            </a:r>
            <a:r>
              <a:rPr lang="nl-BE" altLang="nl-BE" dirty="0" err="1"/>
              <a:t>So</a:t>
            </a:r>
            <a:r>
              <a:rPr lang="nl-BE" altLang="nl-BE" dirty="0"/>
              <a:t> </a:t>
            </a:r>
            <a:r>
              <a:rPr lang="nl-BE" altLang="nl-BE" dirty="0" err="1"/>
              <a:t>all</a:t>
            </a:r>
            <a:r>
              <a:rPr lang="nl-BE" altLang="nl-BE" dirty="0"/>
              <a:t> of these </a:t>
            </a:r>
            <a:r>
              <a:rPr lang="nl-BE" altLang="nl-BE" dirty="0" err="1"/>
              <a:t>individuals</a:t>
            </a:r>
            <a:r>
              <a:rPr lang="nl-BE" altLang="nl-BE" dirty="0"/>
              <a:t> are </a:t>
            </a:r>
            <a:r>
              <a:rPr lang="nl-BE" altLang="nl-BE" dirty="0" err="1"/>
              <a:t>not</a:t>
            </a:r>
            <a:r>
              <a:rPr lang="nl-BE" altLang="nl-BE" dirty="0"/>
              <a:t> even </a:t>
            </a:r>
            <a:r>
              <a:rPr lang="nl-BE" altLang="nl-BE" dirty="0" err="1"/>
              <a:t>represented</a:t>
            </a:r>
            <a:r>
              <a:rPr lang="nl-BE" altLang="nl-BE" dirty="0"/>
              <a:t> in </a:t>
            </a:r>
            <a:r>
              <a:rPr lang="nl-BE" altLang="nl-BE" dirty="0" err="1"/>
              <a:t>the</a:t>
            </a:r>
            <a:r>
              <a:rPr lang="nl-BE" altLang="nl-BE" dirty="0"/>
              <a:t> database </a:t>
            </a:r>
            <a:r>
              <a:rPr lang="nl-BE" altLang="nl-BE" dirty="0" err="1"/>
              <a:t>and</a:t>
            </a:r>
            <a:r>
              <a:rPr lang="nl-BE" altLang="nl-BE" dirty="0"/>
              <a:t> </a:t>
            </a:r>
            <a:r>
              <a:rPr lang="nl-BE" altLang="nl-BE" dirty="0" err="1"/>
              <a:t>could</a:t>
            </a:r>
            <a:r>
              <a:rPr lang="nl-BE" altLang="nl-BE" dirty="0"/>
              <a:t> </a:t>
            </a:r>
            <a:r>
              <a:rPr lang="nl-BE" altLang="nl-BE" dirty="0" err="1"/>
              <a:t>possibly</a:t>
            </a:r>
            <a:r>
              <a:rPr lang="nl-BE" altLang="nl-BE" dirty="0"/>
              <a:t> </a:t>
            </a:r>
            <a:r>
              <a:rPr lang="nl-BE" altLang="nl-BE" dirty="0" err="1"/>
              <a:t>be</a:t>
            </a:r>
            <a:r>
              <a:rPr lang="nl-BE" altLang="nl-BE" dirty="0"/>
              <a:t> </a:t>
            </a:r>
            <a:r>
              <a:rPr lang="nl-BE" altLang="nl-BE" dirty="0" err="1"/>
              <a:t>flagged</a:t>
            </a:r>
            <a:r>
              <a:rPr lang="nl-BE" altLang="nl-BE" dirty="0"/>
              <a:t> as </a:t>
            </a:r>
            <a:r>
              <a:rPr lang="nl-BE" altLang="nl-BE" dirty="0" err="1"/>
              <a:t>abnormal</a:t>
            </a:r>
            <a:r>
              <a:rPr lang="nl-BE" altLang="nl-BE" dirty="0"/>
              <a:t>…</a:t>
            </a:r>
          </a:p>
        </p:txBody>
      </p:sp>
      <p:sp>
        <p:nvSpPr>
          <p:cNvPr id="31748" name="Tijdelijke aanduiding voor dianummer 3">
            <a:extLst>
              <a:ext uri="{FF2B5EF4-FFF2-40B4-BE49-F238E27FC236}">
                <a16:creationId xmlns:a16="http://schemas.microsoft.com/office/drawing/2014/main" id="{1AFF5660-E2E4-432D-B14C-98D95FCB9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F2CEAD-35BA-494C-84DA-00716AEEDC6A}" type="slidenum">
              <a:rPr lang="nl-BE" altLang="nl-BE"/>
              <a:pPr>
                <a:spcBef>
                  <a:spcPct val="0"/>
                </a:spcBef>
              </a:pPr>
              <a:t>10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54348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For </a:t>
            </a:r>
            <a:r>
              <a:rPr lang="nl-BE" dirty="0" err="1"/>
              <a:t>example</a:t>
            </a:r>
            <a:r>
              <a:rPr lang="nl-BE" dirty="0"/>
              <a:t>, most </a:t>
            </a:r>
            <a:r>
              <a:rPr lang="nl-BE" dirty="0" err="1"/>
              <a:t>optic</a:t>
            </a:r>
            <a:r>
              <a:rPr lang="nl-BE" dirty="0"/>
              <a:t> </a:t>
            </a:r>
            <a:r>
              <a:rPr lang="nl-BE" dirty="0" err="1"/>
              <a:t>nerves</a:t>
            </a:r>
            <a:r>
              <a:rPr lang="nl-BE" dirty="0"/>
              <a:t> have *</a:t>
            </a:r>
            <a:r>
              <a:rPr lang="nl-BE" dirty="0" err="1"/>
              <a:t>one</a:t>
            </a:r>
            <a:r>
              <a:rPr lang="nl-BE" dirty="0"/>
              <a:t> superior </a:t>
            </a:r>
            <a:r>
              <a:rPr lang="nl-BE" dirty="0" err="1"/>
              <a:t>and</a:t>
            </a:r>
            <a:r>
              <a:rPr lang="nl-BE" dirty="0"/>
              <a:t> *</a:t>
            </a:r>
            <a:r>
              <a:rPr lang="nl-BE" dirty="0" err="1"/>
              <a:t>one</a:t>
            </a:r>
            <a:r>
              <a:rPr lang="nl-BE" dirty="0"/>
              <a:t> </a:t>
            </a:r>
            <a:r>
              <a:rPr lang="nl-BE" dirty="0" err="1"/>
              <a:t>inferior</a:t>
            </a:r>
            <a:r>
              <a:rPr lang="nl-BE" dirty="0"/>
              <a:t> RNFL </a:t>
            </a:r>
            <a:r>
              <a:rPr lang="nl-BE" dirty="0" err="1"/>
              <a:t>bundle</a:t>
            </a:r>
            <a:r>
              <a:rPr lang="nl-BE" dirty="0"/>
              <a:t>; *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gives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classical</a:t>
            </a:r>
            <a:r>
              <a:rPr lang="nl-BE" dirty="0"/>
              <a:t> </a:t>
            </a:r>
            <a:r>
              <a:rPr lang="nl-BE" dirty="0" err="1"/>
              <a:t>dubble</a:t>
            </a:r>
            <a:r>
              <a:rPr lang="nl-BE" dirty="0"/>
              <a:t> </a:t>
            </a:r>
            <a:r>
              <a:rPr lang="nl-BE" dirty="0" err="1"/>
              <a:t>hump</a:t>
            </a:r>
            <a:r>
              <a:rPr lang="nl-BE" dirty="0"/>
              <a:t>… </a:t>
            </a:r>
          </a:p>
          <a:p>
            <a:r>
              <a:rPr lang="nl-BE" dirty="0"/>
              <a:t>*</a:t>
            </a:r>
            <a:r>
              <a:rPr lang="nl-BE" dirty="0" err="1"/>
              <a:t>However</a:t>
            </a:r>
            <a:r>
              <a:rPr lang="nl-BE" dirty="0"/>
              <a:t>, </a:t>
            </a:r>
            <a:r>
              <a:rPr lang="nl-BE" dirty="0" err="1"/>
              <a:t>sometimes</a:t>
            </a:r>
            <a:r>
              <a:rPr lang="nl-BE" dirty="0"/>
              <a:t> in a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optic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superior or </a:t>
            </a:r>
            <a:r>
              <a:rPr lang="nl-BE" dirty="0" err="1"/>
              <a:t>inferior</a:t>
            </a:r>
            <a:r>
              <a:rPr lang="nl-BE" dirty="0"/>
              <a:t> RNFL </a:t>
            </a:r>
            <a:r>
              <a:rPr lang="nl-BE" dirty="0" err="1"/>
              <a:t>bundle</a:t>
            </a:r>
            <a:r>
              <a:rPr lang="nl-BE" dirty="0"/>
              <a:t> is *split </a:t>
            </a:r>
            <a:r>
              <a:rPr lang="nl-BE" dirty="0" err="1"/>
              <a:t>into</a:t>
            </a:r>
            <a:r>
              <a:rPr lang="nl-BE" dirty="0"/>
              <a:t> </a:t>
            </a:r>
            <a:r>
              <a:rPr lang="nl-BE" dirty="0" err="1"/>
              <a:t>two</a:t>
            </a:r>
            <a:r>
              <a:rPr lang="nl-BE" dirty="0"/>
              <a:t> </a:t>
            </a:r>
            <a:r>
              <a:rPr lang="nl-BE" dirty="0" err="1"/>
              <a:t>halves</a:t>
            </a:r>
            <a:r>
              <a:rPr lang="nl-BE" dirty="0"/>
              <a:t>: </a:t>
            </a:r>
            <a:r>
              <a:rPr lang="nl-BE" dirty="0" err="1"/>
              <a:t>this</a:t>
            </a:r>
            <a:r>
              <a:rPr lang="nl-BE" dirty="0"/>
              <a:t> is a </a:t>
            </a:r>
            <a:r>
              <a:rPr lang="nl-BE" dirty="0" err="1"/>
              <a:t>normal</a:t>
            </a:r>
            <a:r>
              <a:rPr lang="nl-BE" dirty="0"/>
              <a:t> variant, but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appear</a:t>
            </a:r>
            <a:r>
              <a:rPr lang="nl-BE" dirty="0"/>
              <a:t> ‘</a:t>
            </a:r>
            <a:r>
              <a:rPr lang="nl-BE" dirty="0" err="1"/>
              <a:t>abnormal</a:t>
            </a:r>
            <a:r>
              <a:rPr lang="nl-BE" dirty="0"/>
              <a:t>’ on OCT, </a:t>
            </a:r>
            <a:r>
              <a:rPr lang="nl-BE" dirty="0" err="1"/>
              <a:t>because</a:t>
            </a:r>
            <a:r>
              <a:rPr lang="nl-BE" dirty="0"/>
              <a:t> we get a *different </a:t>
            </a:r>
            <a:r>
              <a:rPr lang="nl-BE" dirty="0" err="1"/>
              <a:t>distribution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RNFL fibers, </a:t>
            </a:r>
            <a:r>
              <a:rPr lang="nl-BE" dirty="0" err="1"/>
              <a:t>compared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‘</a:t>
            </a:r>
            <a:r>
              <a:rPr lang="nl-BE" dirty="0" err="1"/>
              <a:t>normal</a:t>
            </a:r>
            <a:r>
              <a:rPr lang="nl-BE" dirty="0"/>
              <a:t>’ database.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826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OCT of a NORMAL right </a:t>
            </a:r>
            <a:r>
              <a:rPr lang="nl-BE" dirty="0" err="1"/>
              <a:t>optic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in a 17 </a:t>
            </a:r>
            <a:r>
              <a:rPr lang="nl-BE" dirty="0" err="1"/>
              <a:t>yr</a:t>
            </a:r>
            <a:r>
              <a:rPr lang="nl-BE" dirty="0"/>
              <a:t> </a:t>
            </a:r>
            <a:r>
              <a:rPr lang="nl-BE" dirty="0" err="1"/>
              <a:t>old</a:t>
            </a:r>
            <a:r>
              <a:rPr lang="nl-BE" dirty="0"/>
              <a:t> girl, but we get no </a:t>
            </a:r>
            <a:r>
              <a:rPr lang="nl-BE" dirty="0" err="1"/>
              <a:t>color</a:t>
            </a:r>
            <a:r>
              <a:rPr lang="nl-BE" dirty="0"/>
              <a:t> </a:t>
            </a:r>
            <a:r>
              <a:rPr lang="nl-BE" dirty="0" err="1"/>
              <a:t>coded</a:t>
            </a:r>
            <a:r>
              <a:rPr lang="nl-BE" dirty="0"/>
              <a:t> information, </a:t>
            </a:r>
            <a:r>
              <a:rPr lang="nl-BE" dirty="0" err="1"/>
              <a:t>because</a:t>
            </a:r>
            <a:r>
              <a:rPr lang="nl-BE" dirty="0"/>
              <a:t> </a:t>
            </a:r>
            <a:r>
              <a:rPr lang="nl-BE" dirty="0" err="1"/>
              <a:t>she</a:t>
            </a:r>
            <a:r>
              <a:rPr lang="nl-BE" dirty="0"/>
              <a:t> is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represented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normative</a:t>
            </a:r>
            <a:r>
              <a:rPr lang="nl-BE" dirty="0"/>
              <a:t> database.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0445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>
            <a:extLst>
              <a:ext uri="{FF2B5EF4-FFF2-40B4-BE49-F238E27FC236}">
                <a16:creationId xmlns:a16="http://schemas.microsoft.com/office/drawing/2014/main" id="{77907D69-07C5-4F6F-BD88-C0B5AAC71F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3" name="Tijdelijke aanduiding voor notities 2">
            <a:extLst>
              <a:ext uri="{FF2B5EF4-FFF2-40B4-BE49-F238E27FC236}">
                <a16:creationId xmlns:a16="http://schemas.microsoft.com/office/drawing/2014/main" id="{44DCFA94-08F3-4E17-AF30-8729BDCCD8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 err="1"/>
              <a:t>Another</a:t>
            </a:r>
            <a:r>
              <a:rPr lang="nl-BE" altLang="nl-BE" dirty="0"/>
              <a:t> important concern is </a:t>
            </a:r>
            <a:r>
              <a:rPr lang="nl-BE" altLang="nl-BE" dirty="0" err="1"/>
              <a:t>the</a:t>
            </a:r>
            <a:r>
              <a:rPr lang="nl-BE" altLang="nl-BE" dirty="0"/>
              <a:t> </a:t>
            </a:r>
            <a:r>
              <a:rPr lang="nl-BE" altLang="nl-BE" dirty="0" err="1"/>
              <a:t>myopic</a:t>
            </a:r>
            <a:r>
              <a:rPr lang="nl-BE" altLang="nl-BE" dirty="0"/>
              <a:t> </a:t>
            </a:r>
            <a:r>
              <a:rPr lang="nl-BE" altLang="nl-BE" dirty="0" err="1"/>
              <a:t>patient</a:t>
            </a:r>
            <a:r>
              <a:rPr lang="nl-BE" altLang="nl-BE" dirty="0"/>
              <a:t>. *In high </a:t>
            </a:r>
            <a:r>
              <a:rPr lang="nl-BE" altLang="nl-BE" dirty="0" err="1"/>
              <a:t>myopia</a:t>
            </a:r>
            <a:r>
              <a:rPr lang="nl-BE" altLang="nl-BE" dirty="0"/>
              <a:t> </a:t>
            </a:r>
            <a:r>
              <a:rPr lang="nl-BE" altLang="nl-BE" dirty="0" err="1"/>
              <a:t>the</a:t>
            </a:r>
            <a:r>
              <a:rPr lang="nl-BE" altLang="nl-BE" dirty="0"/>
              <a:t> *contour of </a:t>
            </a:r>
            <a:r>
              <a:rPr lang="nl-BE" altLang="nl-BE" dirty="0" err="1"/>
              <a:t>the</a:t>
            </a:r>
            <a:r>
              <a:rPr lang="nl-BE" altLang="nl-BE" dirty="0"/>
              <a:t> </a:t>
            </a:r>
            <a:r>
              <a:rPr lang="nl-BE" altLang="nl-BE" dirty="0" err="1"/>
              <a:t>optic</a:t>
            </a:r>
            <a:r>
              <a:rPr lang="nl-BE" altLang="nl-BE" dirty="0"/>
              <a:t> </a:t>
            </a:r>
            <a:r>
              <a:rPr lang="nl-BE" altLang="nl-BE" dirty="0" err="1"/>
              <a:t>nerve</a:t>
            </a:r>
            <a:r>
              <a:rPr lang="nl-BE" altLang="nl-BE" dirty="0"/>
              <a:t> is </a:t>
            </a:r>
            <a:r>
              <a:rPr lang="nl-BE" altLang="nl-BE" dirty="0" err="1"/>
              <a:t>often</a:t>
            </a:r>
            <a:r>
              <a:rPr lang="nl-BE" altLang="nl-BE" dirty="0"/>
              <a:t> </a:t>
            </a:r>
            <a:r>
              <a:rPr lang="nl-BE" altLang="nl-BE" dirty="0" err="1"/>
              <a:t>larger</a:t>
            </a:r>
            <a:r>
              <a:rPr lang="nl-BE" altLang="nl-BE" dirty="0"/>
              <a:t>, *</a:t>
            </a:r>
            <a:r>
              <a:rPr lang="nl-BE" altLang="nl-BE" dirty="0" err="1"/>
              <a:t>and</a:t>
            </a:r>
            <a:r>
              <a:rPr lang="nl-BE" altLang="nl-BE" dirty="0"/>
              <a:t> </a:t>
            </a:r>
            <a:r>
              <a:rPr lang="nl-BE" altLang="nl-BE" dirty="0" err="1"/>
              <a:t>when</a:t>
            </a:r>
            <a:r>
              <a:rPr lang="nl-BE" altLang="nl-BE" dirty="0"/>
              <a:t> we </a:t>
            </a:r>
            <a:r>
              <a:rPr lang="nl-BE" altLang="nl-BE" dirty="0" err="1"/>
              <a:t>unfold</a:t>
            </a:r>
            <a:r>
              <a:rPr lang="nl-BE" altLang="nl-BE" dirty="0"/>
              <a:t> </a:t>
            </a:r>
            <a:r>
              <a:rPr lang="nl-BE" altLang="nl-BE" dirty="0" err="1"/>
              <a:t>this</a:t>
            </a:r>
            <a:r>
              <a:rPr lang="nl-BE" altLang="nl-BE" dirty="0"/>
              <a:t> contour, *</a:t>
            </a:r>
            <a:r>
              <a:rPr lang="nl-BE" altLang="nl-BE" dirty="0" err="1"/>
              <a:t>this</a:t>
            </a:r>
            <a:r>
              <a:rPr lang="nl-BE" altLang="nl-BE" dirty="0"/>
              <a:t> </a:t>
            </a:r>
            <a:r>
              <a:rPr lang="nl-BE" altLang="nl-BE" dirty="0" err="1"/>
              <a:t>gives</a:t>
            </a:r>
            <a:r>
              <a:rPr lang="nl-BE" altLang="nl-BE" dirty="0"/>
              <a:t> a </a:t>
            </a:r>
            <a:r>
              <a:rPr lang="nl-BE" altLang="nl-BE" dirty="0" err="1"/>
              <a:t>lateral</a:t>
            </a:r>
            <a:r>
              <a:rPr lang="nl-BE" altLang="nl-BE" dirty="0"/>
              <a:t> </a:t>
            </a:r>
            <a:r>
              <a:rPr lang="nl-BE" altLang="nl-BE" dirty="0" err="1"/>
              <a:t>shifting</a:t>
            </a:r>
            <a:r>
              <a:rPr lang="nl-BE" altLang="nl-BE" dirty="0"/>
              <a:t> of </a:t>
            </a:r>
            <a:r>
              <a:rPr lang="nl-BE" altLang="nl-BE" dirty="0" err="1"/>
              <a:t>the</a:t>
            </a:r>
            <a:r>
              <a:rPr lang="nl-BE" altLang="nl-BE" dirty="0"/>
              <a:t> RNFL </a:t>
            </a:r>
            <a:r>
              <a:rPr lang="nl-BE" altLang="nl-BE" dirty="0" err="1"/>
              <a:t>thickness</a:t>
            </a:r>
            <a:r>
              <a:rPr lang="nl-BE" altLang="nl-BE" dirty="0"/>
              <a:t> </a:t>
            </a:r>
            <a:r>
              <a:rPr lang="nl-BE" altLang="nl-BE" dirty="0" err="1"/>
              <a:t>peaks</a:t>
            </a:r>
            <a:r>
              <a:rPr lang="nl-BE" altLang="nl-BE" dirty="0"/>
              <a:t> on </a:t>
            </a:r>
            <a:r>
              <a:rPr lang="nl-BE" altLang="nl-BE" dirty="0" err="1"/>
              <a:t>the</a:t>
            </a:r>
            <a:r>
              <a:rPr lang="nl-BE" altLang="nl-BE" dirty="0"/>
              <a:t> TSNIT </a:t>
            </a:r>
            <a:r>
              <a:rPr lang="nl-BE" altLang="nl-BE" dirty="0" err="1"/>
              <a:t>graph</a:t>
            </a:r>
            <a:r>
              <a:rPr lang="nl-BE" altLang="nl-BE" dirty="0"/>
              <a:t> : *</a:t>
            </a:r>
            <a:r>
              <a:rPr lang="nl-BE" altLang="nl-BE" dirty="0" err="1"/>
              <a:t>the</a:t>
            </a:r>
            <a:r>
              <a:rPr lang="nl-BE" altLang="nl-BE" dirty="0"/>
              <a:t> </a:t>
            </a:r>
            <a:r>
              <a:rPr lang="nl-BE" altLang="nl-BE" dirty="0" err="1"/>
              <a:t>superotemporal</a:t>
            </a:r>
            <a:r>
              <a:rPr lang="nl-BE" altLang="nl-BE" dirty="0"/>
              <a:t> </a:t>
            </a:r>
            <a:r>
              <a:rPr lang="nl-BE" altLang="nl-BE" dirty="0" err="1"/>
              <a:t>and</a:t>
            </a:r>
            <a:r>
              <a:rPr lang="nl-BE" altLang="nl-BE" dirty="0"/>
              <a:t> </a:t>
            </a:r>
            <a:r>
              <a:rPr lang="nl-BE" altLang="nl-BE" dirty="0" err="1"/>
              <a:t>inferotemporal</a:t>
            </a:r>
            <a:r>
              <a:rPr lang="nl-BE" altLang="nl-BE" dirty="0"/>
              <a:t> </a:t>
            </a:r>
            <a:r>
              <a:rPr lang="nl-BE" altLang="nl-BE" dirty="0" err="1"/>
              <a:t>peaks</a:t>
            </a:r>
            <a:r>
              <a:rPr lang="nl-BE" altLang="nl-BE" dirty="0"/>
              <a:t> are displaced more temporally in high </a:t>
            </a:r>
            <a:r>
              <a:rPr lang="nl-BE" altLang="nl-BE" dirty="0" err="1"/>
              <a:t>myopia</a:t>
            </a:r>
            <a:r>
              <a:rPr lang="nl-BE" altLang="nl-BE" dirty="0"/>
              <a:t>. </a:t>
            </a:r>
          </a:p>
          <a:p>
            <a:r>
              <a:rPr lang="nl-BE" altLang="nl-BE" dirty="0" err="1"/>
              <a:t>So</a:t>
            </a:r>
            <a:r>
              <a:rPr lang="nl-BE" altLang="nl-BE" dirty="0"/>
              <a:t>, </a:t>
            </a:r>
            <a:r>
              <a:rPr lang="nl-BE" altLang="nl-BE" dirty="0" err="1"/>
              <a:t>while</a:t>
            </a:r>
            <a:r>
              <a:rPr lang="nl-BE" altLang="nl-BE" dirty="0"/>
              <a:t> </a:t>
            </a:r>
            <a:r>
              <a:rPr lang="nl-BE" altLang="nl-BE" dirty="0" err="1"/>
              <a:t>the</a:t>
            </a:r>
            <a:r>
              <a:rPr lang="nl-BE" altLang="nl-BE" dirty="0"/>
              <a:t> </a:t>
            </a:r>
            <a:r>
              <a:rPr lang="nl-BE" altLang="nl-BE" dirty="0" err="1"/>
              <a:t>peaks</a:t>
            </a:r>
            <a:r>
              <a:rPr lang="nl-BE" altLang="nl-BE" dirty="0"/>
              <a:t> are of </a:t>
            </a:r>
            <a:r>
              <a:rPr lang="nl-BE" altLang="nl-BE" dirty="0" err="1"/>
              <a:t>normal</a:t>
            </a:r>
            <a:r>
              <a:rPr lang="nl-BE" altLang="nl-BE" dirty="0"/>
              <a:t> magnitude, </a:t>
            </a:r>
            <a:r>
              <a:rPr lang="nl-BE" altLang="nl-BE" dirty="0" err="1"/>
              <a:t>they</a:t>
            </a:r>
            <a:r>
              <a:rPr lang="nl-BE" altLang="nl-BE" dirty="0"/>
              <a:t> are displaced *</a:t>
            </a:r>
            <a:r>
              <a:rPr lang="nl-BE" altLang="nl-BE" dirty="0" err="1"/>
              <a:t>outside</a:t>
            </a:r>
            <a:r>
              <a:rPr lang="nl-BE" altLang="nl-BE" dirty="0"/>
              <a:t> of </a:t>
            </a:r>
            <a:r>
              <a:rPr lang="nl-BE" altLang="nl-BE" dirty="0" err="1"/>
              <a:t>the</a:t>
            </a:r>
            <a:r>
              <a:rPr lang="nl-BE" altLang="nl-BE" dirty="0"/>
              <a:t> ‘</a:t>
            </a:r>
            <a:r>
              <a:rPr lang="nl-BE" altLang="nl-BE" dirty="0" err="1"/>
              <a:t>normal</a:t>
            </a:r>
            <a:r>
              <a:rPr lang="nl-BE" altLang="nl-BE" dirty="0"/>
              <a:t>’ zone </a:t>
            </a:r>
            <a:r>
              <a:rPr lang="nl-BE" altLang="nl-BE" dirty="0" err="1"/>
              <a:t>according</a:t>
            </a:r>
            <a:r>
              <a:rPr lang="nl-BE" altLang="nl-BE" dirty="0"/>
              <a:t> </a:t>
            </a:r>
            <a:r>
              <a:rPr lang="nl-BE" altLang="nl-BE" dirty="0" err="1"/>
              <a:t>to</a:t>
            </a:r>
            <a:r>
              <a:rPr lang="nl-BE" altLang="nl-BE" dirty="0"/>
              <a:t> </a:t>
            </a:r>
            <a:r>
              <a:rPr lang="nl-BE" altLang="nl-BE" dirty="0" err="1"/>
              <a:t>the</a:t>
            </a:r>
            <a:r>
              <a:rPr lang="nl-BE" altLang="nl-BE" dirty="0"/>
              <a:t> </a:t>
            </a:r>
            <a:r>
              <a:rPr lang="nl-BE" altLang="nl-BE" dirty="0" err="1"/>
              <a:t>normative</a:t>
            </a:r>
            <a:r>
              <a:rPr lang="nl-BE" altLang="nl-BE" dirty="0"/>
              <a:t> database… </a:t>
            </a:r>
            <a:r>
              <a:rPr lang="nl-BE" altLang="nl-BE" dirty="0" err="1"/>
              <a:t>thus</a:t>
            </a:r>
            <a:r>
              <a:rPr lang="nl-BE" altLang="nl-BE" dirty="0"/>
              <a:t> </a:t>
            </a:r>
            <a:r>
              <a:rPr lang="nl-BE" altLang="nl-BE" dirty="0" err="1"/>
              <a:t>again</a:t>
            </a:r>
            <a:r>
              <a:rPr lang="nl-BE" altLang="nl-BE" dirty="0"/>
              <a:t> </a:t>
            </a:r>
            <a:r>
              <a:rPr lang="nl-BE" altLang="nl-BE" dirty="0" err="1"/>
              <a:t>causing</a:t>
            </a:r>
            <a:r>
              <a:rPr lang="nl-BE" altLang="nl-BE" dirty="0"/>
              <a:t> ‘red </a:t>
            </a:r>
            <a:r>
              <a:rPr lang="nl-BE" altLang="nl-BE" dirty="0" err="1"/>
              <a:t>disease</a:t>
            </a:r>
            <a:r>
              <a:rPr lang="nl-BE" altLang="nl-BE" dirty="0"/>
              <a:t>’.</a:t>
            </a:r>
          </a:p>
        </p:txBody>
      </p:sp>
      <p:sp>
        <p:nvSpPr>
          <p:cNvPr id="35844" name="Tijdelijke aanduiding voor dianummer 3">
            <a:extLst>
              <a:ext uri="{FF2B5EF4-FFF2-40B4-BE49-F238E27FC236}">
                <a16:creationId xmlns:a16="http://schemas.microsoft.com/office/drawing/2014/main" id="{2247E03D-3FD4-4DC9-9F4B-D899BB716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0C67DB-12B4-41F0-B4B1-6631AC1AEE78}" type="slidenum">
              <a:rPr lang="nl-NL" altLang="nl-BE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nl-NL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3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one</a:t>
            </a:r>
            <a:r>
              <a:rPr lang="nl-BE" dirty="0"/>
              <a:t> of </a:t>
            </a:r>
            <a:r>
              <a:rPr lang="nl-BE" dirty="0" err="1"/>
              <a:t>my</a:t>
            </a:r>
            <a:r>
              <a:rPr lang="nl-BE" dirty="0"/>
              <a:t> </a:t>
            </a:r>
            <a:r>
              <a:rPr lang="nl-BE" dirty="0" err="1"/>
              <a:t>highly</a:t>
            </a:r>
            <a:r>
              <a:rPr lang="nl-BE" dirty="0"/>
              <a:t> </a:t>
            </a:r>
            <a:r>
              <a:rPr lang="nl-BE" dirty="0" err="1"/>
              <a:t>myopic</a:t>
            </a:r>
            <a:r>
              <a:rPr lang="nl-BE" dirty="0"/>
              <a:t> </a:t>
            </a:r>
            <a:r>
              <a:rPr lang="nl-BE" dirty="0" err="1"/>
              <a:t>patients</a:t>
            </a:r>
            <a:r>
              <a:rPr lang="nl-BE" dirty="0"/>
              <a:t>: -8 </a:t>
            </a:r>
            <a:r>
              <a:rPr lang="nl-BE" dirty="0" err="1"/>
              <a:t>and</a:t>
            </a:r>
            <a:r>
              <a:rPr lang="nl-BE" dirty="0"/>
              <a:t> -10D.</a:t>
            </a:r>
          </a:p>
          <a:p>
            <a:r>
              <a:rPr lang="nl-BE" dirty="0" err="1"/>
              <a:t>While</a:t>
            </a:r>
            <a:r>
              <a:rPr lang="nl-BE" dirty="0"/>
              <a:t> his RNFL </a:t>
            </a:r>
            <a:r>
              <a:rPr lang="nl-BE" dirty="0" err="1"/>
              <a:t>thickness</a:t>
            </a:r>
            <a:r>
              <a:rPr lang="nl-BE" dirty="0"/>
              <a:t> </a:t>
            </a:r>
            <a:r>
              <a:rPr lang="nl-BE" dirty="0" err="1"/>
              <a:t>peaks</a:t>
            </a:r>
            <a:r>
              <a:rPr lang="nl-BE" dirty="0"/>
              <a:t> are </a:t>
            </a:r>
            <a:r>
              <a:rPr lang="nl-BE" dirty="0" err="1"/>
              <a:t>actually</a:t>
            </a:r>
            <a:r>
              <a:rPr lang="nl-BE" dirty="0"/>
              <a:t> </a:t>
            </a:r>
            <a:r>
              <a:rPr lang="nl-BE" dirty="0" err="1"/>
              <a:t>quite</a:t>
            </a:r>
            <a:r>
              <a:rPr lang="nl-BE" dirty="0"/>
              <a:t> </a:t>
            </a:r>
            <a:r>
              <a:rPr lang="nl-BE" dirty="0" err="1"/>
              <a:t>normal</a:t>
            </a:r>
            <a:r>
              <a:rPr lang="nl-BE" dirty="0"/>
              <a:t> in </a:t>
            </a:r>
            <a:r>
              <a:rPr lang="nl-BE" dirty="0" err="1"/>
              <a:t>height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inferotemp</a:t>
            </a:r>
            <a:r>
              <a:rPr lang="nl-BE" dirty="0"/>
              <a:t> </a:t>
            </a:r>
            <a:r>
              <a:rPr lang="nl-BE" dirty="0" err="1"/>
              <a:t>bundles</a:t>
            </a:r>
            <a:r>
              <a:rPr lang="nl-BE" dirty="0"/>
              <a:t> are *displaced </a:t>
            </a:r>
            <a:r>
              <a:rPr lang="nl-BE" dirty="0" err="1"/>
              <a:t>laterally</a:t>
            </a:r>
            <a:r>
              <a:rPr lang="nl-BE" dirty="0"/>
              <a:t> </a:t>
            </a:r>
            <a:r>
              <a:rPr lang="nl-BE" dirty="0" err="1"/>
              <a:t>due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large contour of his </a:t>
            </a:r>
            <a:r>
              <a:rPr lang="nl-BE" dirty="0" err="1"/>
              <a:t>optic</a:t>
            </a:r>
            <a:r>
              <a:rPr lang="nl-BE" dirty="0"/>
              <a:t> </a:t>
            </a:r>
            <a:r>
              <a:rPr lang="nl-BE" dirty="0" err="1"/>
              <a:t>nerves</a:t>
            </a:r>
            <a:r>
              <a:rPr lang="nl-BE" dirty="0"/>
              <a:t>. </a:t>
            </a:r>
            <a:r>
              <a:rPr lang="nl-BE" dirty="0" err="1"/>
              <a:t>So</a:t>
            </a:r>
            <a:r>
              <a:rPr lang="nl-BE" dirty="0"/>
              <a:t> 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*</a:t>
            </a:r>
            <a:r>
              <a:rPr lang="nl-BE" dirty="0" err="1"/>
              <a:t>dipping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red zone,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gives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*‘red </a:t>
            </a:r>
            <a:r>
              <a:rPr lang="nl-BE" dirty="0" err="1"/>
              <a:t>disease</a:t>
            </a:r>
            <a:r>
              <a:rPr lang="nl-BE" dirty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err="1"/>
              <a:t>When</a:t>
            </a:r>
            <a:r>
              <a:rPr lang="nl-BE" dirty="0"/>
              <a:t> we look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raw</a:t>
            </a:r>
            <a:r>
              <a:rPr lang="nl-BE" dirty="0"/>
              <a:t> data, we </a:t>
            </a:r>
            <a:r>
              <a:rPr lang="nl-BE" dirty="0" err="1"/>
              <a:t>see</a:t>
            </a:r>
            <a:r>
              <a:rPr lang="nl-BE" dirty="0"/>
              <a:t> a </a:t>
            </a:r>
            <a:r>
              <a:rPr lang="nl-BE" dirty="0" err="1"/>
              <a:t>thick</a:t>
            </a:r>
            <a:r>
              <a:rPr lang="nl-BE" dirty="0"/>
              <a:t> RNFL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both</a:t>
            </a:r>
            <a:r>
              <a:rPr lang="nl-BE" dirty="0"/>
              <a:t> </a:t>
            </a:r>
            <a:r>
              <a:rPr lang="nl-BE" dirty="0" err="1"/>
              <a:t>eyes</a:t>
            </a:r>
            <a:r>
              <a:rPr lang="nl-BE" dirty="0"/>
              <a:t>,  </a:t>
            </a:r>
            <a:r>
              <a:rPr lang="nl-BE" dirty="0" err="1"/>
              <a:t>and</a:t>
            </a:r>
            <a:r>
              <a:rPr lang="nl-BE" dirty="0"/>
              <a:t> a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visual</a:t>
            </a:r>
            <a:r>
              <a:rPr lang="nl-BE" dirty="0"/>
              <a:t> field. </a:t>
            </a:r>
            <a:r>
              <a:rPr lang="nl-BE" dirty="0" err="1"/>
              <a:t>So</a:t>
            </a:r>
            <a:r>
              <a:rPr lang="nl-BE" dirty="0"/>
              <a:t> beware of red </a:t>
            </a:r>
            <a:r>
              <a:rPr lang="nl-BE" dirty="0" err="1"/>
              <a:t>disease</a:t>
            </a:r>
            <a:r>
              <a:rPr lang="nl-BE" dirty="0"/>
              <a:t> on OCT! We must look at ALL </a:t>
            </a:r>
            <a:r>
              <a:rPr lang="nl-BE" dirty="0" err="1"/>
              <a:t>the</a:t>
            </a:r>
            <a:r>
              <a:rPr lang="nl-BE" dirty="0"/>
              <a:t> information,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just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red </a:t>
            </a:r>
            <a:r>
              <a:rPr lang="nl-BE" dirty="0" err="1"/>
              <a:t>color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normative</a:t>
            </a:r>
            <a:r>
              <a:rPr lang="nl-BE" dirty="0"/>
              <a:t> database.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0333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 second concern is imaging </a:t>
            </a:r>
            <a:r>
              <a:rPr lang="nl-BE" dirty="0" err="1"/>
              <a:t>artefacts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software </a:t>
            </a:r>
            <a:r>
              <a:rPr lang="nl-BE" dirty="0" err="1"/>
              <a:t>errors</a:t>
            </a:r>
            <a:r>
              <a:rPr lang="nl-BE" dirty="0"/>
              <a:t>: </a:t>
            </a:r>
            <a:r>
              <a:rPr lang="nl-BE" dirty="0" err="1"/>
              <a:t>falsly</a:t>
            </a:r>
            <a:r>
              <a:rPr lang="nl-BE" dirty="0"/>
              <a:t> </a:t>
            </a:r>
            <a:r>
              <a:rPr lang="nl-BE" dirty="0" err="1"/>
              <a:t>giving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impression</a:t>
            </a:r>
            <a:r>
              <a:rPr lang="nl-BE" dirty="0"/>
              <a:t> of glaucoma. </a:t>
            </a:r>
          </a:p>
          <a:p>
            <a:r>
              <a:rPr lang="nl-BE" dirty="0"/>
              <a:t>We must </a:t>
            </a:r>
            <a:r>
              <a:rPr lang="nl-BE" dirty="0" err="1"/>
              <a:t>always</a:t>
            </a:r>
            <a:r>
              <a:rPr lang="nl-BE" dirty="0"/>
              <a:t> </a:t>
            </a:r>
            <a:r>
              <a:rPr lang="nl-BE" dirty="0" err="1"/>
              <a:t>assess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quality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image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segmentation</a:t>
            </a:r>
            <a:r>
              <a:rPr lang="nl-BE" dirty="0"/>
              <a:t> analysis.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4830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One</a:t>
            </a:r>
            <a:r>
              <a:rPr lang="nl-BE" dirty="0"/>
              <a:t> </a:t>
            </a:r>
            <a:r>
              <a:rPr lang="nl-BE" dirty="0" err="1"/>
              <a:t>clue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assess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quality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image is </a:t>
            </a:r>
            <a:r>
              <a:rPr lang="nl-BE" dirty="0" err="1"/>
              <a:t>the</a:t>
            </a:r>
            <a:r>
              <a:rPr lang="nl-BE" dirty="0"/>
              <a:t> ‘</a:t>
            </a:r>
            <a:r>
              <a:rPr lang="nl-BE" dirty="0" err="1"/>
              <a:t>signal</a:t>
            </a:r>
            <a:r>
              <a:rPr lang="nl-BE" dirty="0"/>
              <a:t> </a:t>
            </a:r>
            <a:r>
              <a:rPr lang="nl-BE" dirty="0" err="1"/>
              <a:t>strength</a:t>
            </a:r>
            <a:r>
              <a:rPr lang="nl-BE" dirty="0"/>
              <a:t>’. For </a:t>
            </a:r>
            <a:r>
              <a:rPr lang="nl-BE" dirty="0" err="1"/>
              <a:t>the</a:t>
            </a:r>
            <a:r>
              <a:rPr lang="nl-BE" dirty="0"/>
              <a:t> Cirrus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at </a:t>
            </a:r>
            <a:r>
              <a:rPr lang="nl-BE" dirty="0" err="1"/>
              <a:t>least</a:t>
            </a:r>
            <a:r>
              <a:rPr lang="nl-BE" dirty="0"/>
              <a:t> 6.</a:t>
            </a:r>
          </a:p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2 scans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of a </a:t>
            </a:r>
            <a:r>
              <a:rPr lang="nl-BE" dirty="0" err="1"/>
              <a:t>patient</a:t>
            </a:r>
            <a:r>
              <a:rPr lang="nl-BE" dirty="0"/>
              <a:t> taken </a:t>
            </a:r>
            <a:r>
              <a:rPr lang="nl-BE" dirty="0" err="1"/>
              <a:t>just</a:t>
            </a:r>
            <a:r>
              <a:rPr lang="nl-BE" dirty="0"/>
              <a:t> </a:t>
            </a:r>
            <a:r>
              <a:rPr lang="nl-BE" dirty="0" err="1"/>
              <a:t>one</a:t>
            </a:r>
            <a:r>
              <a:rPr lang="nl-BE" dirty="0"/>
              <a:t> week apart. On </a:t>
            </a:r>
            <a:r>
              <a:rPr lang="nl-BE" dirty="0" err="1"/>
              <a:t>the</a:t>
            </a:r>
            <a:r>
              <a:rPr lang="nl-BE" dirty="0"/>
              <a:t> scan </a:t>
            </a:r>
            <a:r>
              <a:rPr lang="nl-BE" dirty="0" err="1"/>
              <a:t>with</a:t>
            </a:r>
            <a:r>
              <a:rPr lang="nl-BE" dirty="0"/>
              <a:t> a </a:t>
            </a:r>
            <a:r>
              <a:rPr lang="nl-BE" dirty="0" err="1"/>
              <a:t>poor</a:t>
            </a:r>
            <a:r>
              <a:rPr lang="nl-BE" dirty="0"/>
              <a:t> </a:t>
            </a:r>
            <a:r>
              <a:rPr lang="nl-BE" dirty="0" err="1"/>
              <a:t>signal</a:t>
            </a:r>
            <a:r>
              <a:rPr lang="nl-BE" dirty="0"/>
              <a:t> </a:t>
            </a:r>
            <a:r>
              <a:rPr lang="nl-BE" dirty="0" err="1"/>
              <a:t>strength</a:t>
            </a:r>
            <a:r>
              <a:rPr lang="nl-BE" dirty="0"/>
              <a:t> *of </a:t>
            </a:r>
            <a:r>
              <a:rPr lang="nl-BE" dirty="0" err="1"/>
              <a:t>only</a:t>
            </a:r>
            <a:r>
              <a:rPr lang="nl-BE" dirty="0"/>
              <a:t> 4,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is *</a:t>
            </a:r>
            <a:r>
              <a:rPr lang="nl-BE" dirty="0" err="1"/>
              <a:t>only</a:t>
            </a:r>
            <a:r>
              <a:rPr lang="nl-BE" dirty="0"/>
              <a:t> 64µ. The scan taken </a:t>
            </a:r>
            <a:r>
              <a:rPr lang="nl-BE" dirty="0" err="1"/>
              <a:t>one</a:t>
            </a:r>
            <a:r>
              <a:rPr lang="nl-BE" dirty="0"/>
              <a:t> week later, </a:t>
            </a:r>
            <a:r>
              <a:rPr lang="nl-BE" dirty="0" err="1"/>
              <a:t>with</a:t>
            </a:r>
            <a:r>
              <a:rPr lang="nl-BE" dirty="0"/>
              <a:t> a </a:t>
            </a:r>
            <a:r>
              <a:rPr lang="nl-BE" dirty="0" err="1"/>
              <a:t>signal</a:t>
            </a:r>
            <a:r>
              <a:rPr lang="nl-BE" dirty="0"/>
              <a:t> </a:t>
            </a:r>
            <a:r>
              <a:rPr lang="nl-BE" dirty="0" err="1"/>
              <a:t>strength</a:t>
            </a:r>
            <a:r>
              <a:rPr lang="nl-BE" dirty="0"/>
              <a:t> *of 6, shows </a:t>
            </a:r>
            <a:r>
              <a:rPr lang="nl-BE" dirty="0" err="1"/>
              <a:t>an</a:t>
            </a:r>
            <a:r>
              <a:rPr lang="nl-BE" dirty="0"/>
              <a:t> *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is 11µ more. </a:t>
            </a:r>
            <a:r>
              <a:rPr lang="nl-BE" dirty="0" err="1"/>
              <a:t>So</a:t>
            </a:r>
            <a:r>
              <a:rPr lang="nl-BE" dirty="0"/>
              <a:t>, a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signal</a:t>
            </a:r>
            <a:r>
              <a:rPr lang="nl-BE" dirty="0"/>
              <a:t> </a:t>
            </a:r>
            <a:r>
              <a:rPr lang="nl-BE" dirty="0" err="1"/>
              <a:t>strength</a:t>
            </a:r>
            <a:r>
              <a:rPr lang="nl-BE" dirty="0"/>
              <a:t> changes </a:t>
            </a:r>
            <a:r>
              <a:rPr lang="nl-BE" dirty="0" err="1"/>
              <a:t>the</a:t>
            </a:r>
            <a:r>
              <a:rPr lang="nl-BE" dirty="0"/>
              <a:t> information </a:t>
            </a:r>
            <a:r>
              <a:rPr lang="nl-BE" dirty="0" err="1"/>
              <a:t>from</a:t>
            </a:r>
            <a:r>
              <a:rPr lang="nl-BE" dirty="0"/>
              <a:t> ‘</a:t>
            </a:r>
            <a:r>
              <a:rPr lang="nl-BE" dirty="0" err="1"/>
              <a:t>abnormal</a:t>
            </a:r>
            <a:r>
              <a:rPr lang="nl-BE" dirty="0"/>
              <a:t>’ </a:t>
            </a:r>
            <a:r>
              <a:rPr lang="nl-BE" dirty="0" err="1"/>
              <a:t>to</a:t>
            </a:r>
            <a:r>
              <a:rPr lang="nl-BE" dirty="0"/>
              <a:t> ‘borderline’.</a:t>
            </a:r>
          </a:p>
          <a:p>
            <a:r>
              <a:rPr lang="nl-BE" dirty="0"/>
              <a:t>We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good</a:t>
            </a:r>
            <a:r>
              <a:rPr lang="nl-BE" dirty="0"/>
              <a:t> </a:t>
            </a:r>
            <a:r>
              <a:rPr lang="nl-BE" dirty="0" err="1"/>
              <a:t>quality</a:t>
            </a:r>
            <a:r>
              <a:rPr lang="nl-BE" dirty="0"/>
              <a:t> images.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3018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Also</a:t>
            </a:r>
            <a:r>
              <a:rPr lang="nl-BE" dirty="0"/>
              <a:t>, </a:t>
            </a:r>
            <a:r>
              <a:rPr lang="nl-BE" dirty="0" err="1"/>
              <a:t>eye</a:t>
            </a:r>
            <a:r>
              <a:rPr lang="nl-BE" dirty="0"/>
              <a:t> </a:t>
            </a:r>
            <a:r>
              <a:rPr lang="nl-BE" dirty="0" err="1"/>
              <a:t>movements</a:t>
            </a:r>
            <a:r>
              <a:rPr lang="nl-BE" dirty="0"/>
              <a:t> or </a:t>
            </a:r>
            <a:r>
              <a:rPr lang="nl-BE" dirty="0" err="1"/>
              <a:t>blinking</a:t>
            </a:r>
            <a:r>
              <a:rPr lang="nl-BE" dirty="0"/>
              <a:t>,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cause</a:t>
            </a:r>
            <a:r>
              <a:rPr lang="nl-BE" dirty="0"/>
              <a:t> </a:t>
            </a:r>
            <a:r>
              <a:rPr lang="nl-BE" dirty="0" err="1"/>
              <a:t>errors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missing data, </a:t>
            </a:r>
            <a:r>
              <a:rPr lang="nl-BE" dirty="0" err="1"/>
              <a:t>giving</a:t>
            </a:r>
            <a:r>
              <a:rPr lang="nl-BE" dirty="0"/>
              <a:t> wrong RNFL </a:t>
            </a:r>
            <a:r>
              <a:rPr lang="nl-BE" dirty="0" err="1"/>
              <a:t>thickness</a:t>
            </a:r>
            <a:r>
              <a:rPr lang="nl-BE" dirty="0"/>
              <a:t> </a:t>
            </a:r>
            <a:r>
              <a:rPr lang="nl-BE" dirty="0" err="1"/>
              <a:t>measurements</a:t>
            </a:r>
            <a:r>
              <a:rPr lang="nl-BE" dirty="0"/>
              <a:t>.</a:t>
            </a:r>
          </a:p>
          <a:p>
            <a:r>
              <a:rPr lang="nl-BE" dirty="0" err="1"/>
              <a:t>Any</a:t>
            </a:r>
            <a:r>
              <a:rPr lang="nl-BE" dirty="0"/>
              <a:t> scan </a:t>
            </a:r>
            <a:r>
              <a:rPr lang="nl-BE" dirty="0" err="1"/>
              <a:t>with</a:t>
            </a:r>
            <a:r>
              <a:rPr lang="nl-BE" dirty="0"/>
              <a:t> a lot of black 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raw</a:t>
            </a:r>
            <a:r>
              <a:rPr lang="nl-BE" dirty="0"/>
              <a:t> data </a:t>
            </a:r>
            <a:r>
              <a:rPr lang="nl-BE" dirty="0" err="1"/>
              <a:t>photo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disregarded</a:t>
            </a:r>
            <a:r>
              <a:rPr lang="nl-BE" dirty="0"/>
              <a:t>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600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For </a:t>
            </a:r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unreliable</a:t>
            </a:r>
            <a:r>
              <a:rPr lang="nl-NL" dirty="0"/>
              <a:t> scan shows </a:t>
            </a:r>
            <a:r>
              <a:rPr lang="nl-NL" dirty="0" err="1"/>
              <a:t>artifacts</a:t>
            </a:r>
            <a:r>
              <a:rPr lang="nl-NL" dirty="0"/>
              <a:t>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confused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true</a:t>
            </a:r>
            <a:r>
              <a:rPr lang="nl-NL" dirty="0"/>
              <a:t> </a:t>
            </a:r>
            <a:r>
              <a:rPr lang="nl-NL" dirty="0" err="1"/>
              <a:t>disease</a:t>
            </a:r>
            <a:r>
              <a:rPr lang="nl-NL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Even </a:t>
            </a:r>
            <a:r>
              <a:rPr lang="nl-NL" dirty="0" err="1"/>
              <a:t>though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signal</a:t>
            </a:r>
            <a:r>
              <a:rPr lang="nl-NL" dirty="0"/>
              <a:t> </a:t>
            </a:r>
            <a:r>
              <a:rPr lang="nl-NL" dirty="0" err="1"/>
              <a:t>strength</a:t>
            </a:r>
            <a:r>
              <a:rPr lang="nl-NL" dirty="0"/>
              <a:t> is 9/10 </a:t>
            </a:r>
            <a:r>
              <a:rPr lang="nl-NL" dirty="0" err="1"/>
              <a:t>and</a:t>
            </a:r>
            <a:r>
              <a:rPr lang="nl-NL" dirty="0"/>
              <a:t> 10/10, </a:t>
            </a:r>
            <a:r>
              <a:rPr lang="nl-NL" dirty="0" err="1"/>
              <a:t>this</a:t>
            </a:r>
            <a:r>
              <a:rPr lang="nl-NL" dirty="0"/>
              <a:t> scan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! </a:t>
            </a:r>
            <a:r>
              <a:rPr lang="nl-NL" dirty="0" err="1"/>
              <a:t>When</a:t>
            </a:r>
            <a:r>
              <a:rPr lang="nl-NL" dirty="0"/>
              <a:t> we look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raw</a:t>
            </a:r>
            <a:r>
              <a:rPr lang="nl-NL" dirty="0"/>
              <a:t> data, we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part of </a:t>
            </a:r>
            <a:r>
              <a:rPr lang="nl-NL" dirty="0" err="1"/>
              <a:t>the</a:t>
            </a:r>
            <a:r>
              <a:rPr lang="nl-NL" dirty="0"/>
              <a:t> scan </a:t>
            </a:r>
            <a:r>
              <a:rPr lang="nl-NL" dirty="0" err="1"/>
              <a:t>simply</a:t>
            </a:r>
            <a:r>
              <a:rPr lang="nl-NL" dirty="0"/>
              <a:t> misses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*A scan taken </a:t>
            </a:r>
            <a:r>
              <a:rPr lang="nl-NL" dirty="0" err="1"/>
              <a:t>just</a:t>
            </a:r>
            <a:r>
              <a:rPr lang="nl-NL" dirty="0"/>
              <a:t> 4 minutes later shows NO DISEASE!  *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again</a:t>
            </a:r>
            <a:r>
              <a:rPr lang="nl-NL" dirty="0"/>
              <a:t> is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of red </a:t>
            </a:r>
            <a:r>
              <a:rPr lang="nl-NL" dirty="0" err="1"/>
              <a:t>disease</a:t>
            </a:r>
            <a:r>
              <a:rPr lang="nl-NL" dirty="0"/>
              <a:t>!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D2170-5696-4BE6-AD85-3E581BACA478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7582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Media </a:t>
            </a:r>
            <a:r>
              <a:rPr lang="nl-BE" dirty="0" err="1"/>
              <a:t>opacities</a:t>
            </a:r>
            <a:r>
              <a:rPr lang="nl-BE" dirty="0"/>
              <a:t>, </a:t>
            </a:r>
            <a:r>
              <a:rPr lang="nl-BE" dirty="0" err="1"/>
              <a:t>such</a:t>
            </a:r>
            <a:r>
              <a:rPr lang="nl-BE" dirty="0"/>
              <a:t> as </a:t>
            </a:r>
            <a:r>
              <a:rPr lang="nl-BE" dirty="0" err="1"/>
              <a:t>floaters</a:t>
            </a:r>
            <a:r>
              <a:rPr lang="nl-BE" dirty="0"/>
              <a:t> or </a:t>
            </a:r>
            <a:r>
              <a:rPr lang="nl-BE" dirty="0" err="1"/>
              <a:t>cataracts</a:t>
            </a:r>
            <a:r>
              <a:rPr lang="nl-BE" dirty="0"/>
              <a:t>,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cause</a:t>
            </a:r>
            <a:r>
              <a:rPr lang="nl-BE" dirty="0"/>
              <a:t> red </a:t>
            </a:r>
            <a:r>
              <a:rPr lang="nl-BE" dirty="0" err="1"/>
              <a:t>disease</a:t>
            </a:r>
            <a:r>
              <a:rPr lang="nl-BE" dirty="0"/>
              <a:t>. </a:t>
            </a:r>
          </a:p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a PVD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gives</a:t>
            </a:r>
            <a:r>
              <a:rPr lang="nl-BE" dirty="0"/>
              <a:t> a </a:t>
            </a:r>
            <a:r>
              <a:rPr lang="nl-BE" dirty="0" err="1"/>
              <a:t>falsely</a:t>
            </a:r>
            <a:r>
              <a:rPr lang="nl-BE" dirty="0"/>
              <a:t> </a:t>
            </a:r>
            <a:r>
              <a:rPr lang="nl-BE" dirty="0" err="1"/>
              <a:t>thin</a:t>
            </a:r>
            <a:r>
              <a:rPr lang="nl-BE" dirty="0"/>
              <a:t> RNFL </a:t>
            </a:r>
            <a:r>
              <a:rPr lang="nl-BE" dirty="0" err="1"/>
              <a:t>measurement</a:t>
            </a:r>
            <a:r>
              <a:rPr lang="nl-BE" dirty="0"/>
              <a:t> in </a:t>
            </a:r>
            <a:r>
              <a:rPr lang="nl-BE" dirty="0" err="1"/>
              <a:t>that</a:t>
            </a:r>
            <a:r>
              <a:rPr lang="nl-BE" dirty="0"/>
              <a:t> area.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309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do these new </a:t>
            </a:r>
            <a:r>
              <a:rPr lang="nl-BE" dirty="0" err="1"/>
              <a:t>guidelines</a:t>
            </a:r>
            <a:r>
              <a:rPr lang="nl-BE" dirty="0"/>
              <a:t> </a:t>
            </a:r>
            <a:r>
              <a:rPr lang="nl-BE" dirty="0" err="1"/>
              <a:t>tell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OCT </a:t>
            </a:r>
            <a:r>
              <a:rPr lang="nl-BE" dirty="0" err="1"/>
              <a:t>for</a:t>
            </a:r>
            <a:r>
              <a:rPr lang="nl-BE" dirty="0"/>
              <a:t> glaucoma? </a:t>
            </a:r>
          </a:p>
          <a:p>
            <a:r>
              <a:rPr lang="nl-BE" dirty="0" err="1"/>
              <a:t>What</a:t>
            </a:r>
            <a:r>
              <a:rPr lang="nl-BE" dirty="0"/>
              <a:t> is </a:t>
            </a:r>
            <a:r>
              <a:rPr lang="nl-BE" dirty="0" err="1"/>
              <a:t>it’s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diagnosis? For monitoring </a:t>
            </a:r>
            <a:r>
              <a:rPr lang="nl-BE" dirty="0" err="1"/>
              <a:t>progression</a:t>
            </a:r>
            <a:r>
              <a:rPr lang="nl-BE" dirty="0"/>
              <a:t>?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does </a:t>
            </a:r>
            <a:r>
              <a:rPr lang="nl-BE" dirty="0" err="1"/>
              <a:t>it</a:t>
            </a:r>
            <a:r>
              <a:rPr lang="nl-BE" dirty="0"/>
              <a:t> have </a:t>
            </a:r>
            <a:r>
              <a:rPr lang="nl-BE" dirty="0" err="1"/>
              <a:t>for</a:t>
            </a:r>
            <a:r>
              <a:rPr lang="nl-BE" dirty="0"/>
              <a:t> end-stage glaucoma?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OCT </a:t>
            </a:r>
            <a:r>
              <a:rPr lang="nl-BE" dirty="0" err="1"/>
              <a:t>angiography</a:t>
            </a:r>
            <a:r>
              <a:rPr lang="nl-BE" dirty="0"/>
              <a:t>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5969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When</a:t>
            </a:r>
            <a:r>
              <a:rPr lang="nl-BE" dirty="0"/>
              <a:t> we have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 look </a:t>
            </a:r>
            <a:r>
              <a:rPr lang="nl-BE" dirty="0" err="1"/>
              <a:t>around</a:t>
            </a:r>
            <a:r>
              <a:rPr lang="nl-BE" dirty="0"/>
              <a:t>, </a:t>
            </a:r>
            <a:r>
              <a:rPr lang="nl-BE" dirty="0" err="1"/>
              <a:t>to</a:t>
            </a:r>
            <a:r>
              <a:rPr lang="nl-BE" dirty="0"/>
              <a:t> move </a:t>
            </a:r>
            <a:r>
              <a:rPr lang="nl-BE" dirty="0" err="1"/>
              <a:t>the</a:t>
            </a:r>
            <a:r>
              <a:rPr lang="nl-BE" dirty="0"/>
              <a:t> PVD </a:t>
            </a:r>
            <a:r>
              <a:rPr lang="nl-BE" dirty="0" err="1"/>
              <a:t>farther</a:t>
            </a:r>
            <a:r>
              <a:rPr lang="nl-BE" dirty="0"/>
              <a:t> </a:t>
            </a:r>
            <a:r>
              <a:rPr lang="nl-BE" dirty="0" err="1"/>
              <a:t>away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scan area, *we </a:t>
            </a:r>
            <a:r>
              <a:rPr lang="nl-BE" dirty="0" err="1"/>
              <a:t>see</a:t>
            </a:r>
            <a:r>
              <a:rPr lang="nl-BE" dirty="0"/>
              <a:t> a ‘</a:t>
            </a:r>
            <a:r>
              <a:rPr lang="nl-BE" dirty="0" err="1"/>
              <a:t>normalisation</a:t>
            </a:r>
            <a:r>
              <a:rPr lang="nl-BE" dirty="0"/>
              <a:t>’ of </a:t>
            </a:r>
            <a:r>
              <a:rPr lang="nl-BE" dirty="0" err="1"/>
              <a:t>the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in </a:t>
            </a:r>
            <a:r>
              <a:rPr lang="nl-BE" dirty="0" err="1"/>
              <a:t>that</a:t>
            </a:r>
            <a:r>
              <a:rPr lang="nl-BE" dirty="0"/>
              <a:t> area.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</a:t>
            </a:r>
            <a:r>
              <a:rPr lang="nl-BE" dirty="0" err="1"/>
              <a:t>increases</a:t>
            </a:r>
            <a:r>
              <a:rPr lang="nl-BE" dirty="0"/>
              <a:t> *</a:t>
            </a:r>
            <a:r>
              <a:rPr lang="nl-BE" dirty="0" err="1"/>
              <a:t>from</a:t>
            </a:r>
            <a:r>
              <a:rPr lang="nl-BE" dirty="0"/>
              <a:t> ‘borderline’ *</a:t>
            </a:r>
            <a:r>
              <a:rPr lang="nl-BE" dirty="0" err="1"/>
              <a:t>to</a:t>
            </a:r>
            <a:r>
              <a:rPr lang="nl-BE" dirty="0"/>
              <a:t> ‘</a:t>
            </a:r>
            <a:r>
              <a:rPr lang="nl-BE" dirty="0" err="1"/>
              <a:t>normal</a:t>
            </a:r>
            <a:r>
              <a:rPr lang="nl-BE" dirty="0"/>
              <a:t>’.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066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finally</a:t>
            </a:r>
            <a:r>
              <a:rPr lang="nl-BE" dirty="0"/>
              <a:t> we </a:t>
            </a:r>
            <a:r>
              <a:rPr lang="nl-BE" dirty="0" err="1"/>
              <a:t>come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segmentation</a:t>
            </a:r>
            <a:r>
              <a:rPr lang="nl-BE" dirty="0"/>
              <a:t> </a:t>
            </a:r>
            <a:r>
              <a:rPr lang="nl-BE" dirty="0" err="1"/>
              <a:t>errors</a:t>
            </a:r>
            <a:r>
              <a:rPr lang="nl-BE" dirty="0"/>
              <a:t>. </a:t>
            </a:r>
          </a:p>
          <a:p>
            <a:r>
              <a:rPr lang="nl-BE" dirty="0"/>
              <a:t>-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OCT machine </a:t>
            </a:r>
            <a:r>
              <a:rPr lang="nl-BE" dirty="0" err="1"/>
              <a:t>completely</a:t>
            </a:r>
            <a:r>
              <a:rPr lang="nl-BE" dirty="0"/>
              <a:t> misdraws </a:t>
            </a:r>
            <a:r>
              <a:rPr lang="nl-BE" dirty="0" err="1"/>
              <a:t>the</a:t>
            </a:r>
            <a:r>
              <a:rPr lang="nl-BE" dirty="0"/>
              <a:t> borders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optic</a:t>
            </a:r>
            <a:r>
              <a:rPr lang="nl-BE" dirty="0"/>
              <a:t> disc, </a:t>
            </a:r>
            <a:r>
              <a:rPr lang="nl-BE" dirty="0" err="1"/>
              <a:t>resulting</a:t>
            </a:r>
            <a:r>
              <a:rPr lang="nl-BE" dirty="0"/>
              <a:t> in </a:t>
            </a:r>
            <a:r>
              <a:rPr lang="nl-BE" dirty="0" err="1"/>
              <a:t>false</a:t>
            </a:r>
            <a:r>
              <a:rPr lang="nl-BE" dirty="0"/>
              <a:t> information of course.</a:t>
            </a:r>
          </a:p>
          <a:p>
            <a:r>
              <a:rPr lang="nl-BE" dirty="0"/>
              <a:t>-Here 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borders </a:t>
            </a:r>
            <a:r>
              <a:rPr lang="nl-BE" dirty="0" err="1"/>
              <a:t>drawn</a:t>
            </a:r>
            <a:r>
              <a:rPr lang="nl-BE" dirty="0"/>
              <a:t> </a:t>
            </a:r>
            <a:r>
              <a:rPr lang="nl-BE" dirty="0" err="1"/>
              <a:t>correctly</a:t>
            </a:r>
            <a:r>
              <a:rPr lang="nl-BE" dirty="0"/>
              <a:t>. The machine does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automatically</a:t>
            </a:r>
            <a:r>
              <a:rPr lang="nl-BE" dirty="0"/>
              <a:t>; we </a:t>
            </a:r>
            <a:r>
              <a:rPr lang="nl-BE" dirty="0" err="1"/>
              <a:t>cannot</a:t>
            </a:r>
            <a:r>
              <a:rPr lang="nl-BE" dirty="0"/>
              <a:t> change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outline</a:t>
            </a:r>
            <a:r>
              <a:rPr lang="nl-BE" dirty="0"/>
              <a:t> </a:t>
            </a:r>
            <a:r>
              <a:rPr lang="nl-BE" dirty="0" err="1"/>
              <a:t>manually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4667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</a:t>
            </a:r>
            <a:r>
              <a:rPr lang="nl-BE" dirty="0" err="1"/>
              <a:t>the</a:t>
            </a:r>
            <a:r>
              <a:rPr lang="nl-BE" dirty="0"/>
              <a:t> right contour line </a:t>
            </a:r>
            <a:r>
              <a:rPr lang="nl-BE" dirty="0" err="1"/>
              <a:t>incorrectly</a:t>
            </a:r>
            <a:r>
              <a:rPr lang="nl-BE" dirty="0"/>
              <a:t> </a:t>
            </a:r>
            <a:r>
              <a:rPr lang="nl-BE" dirty="0" err="1"/>
              <a:t>includes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peripapillary</a:t>
            </a:r>
            <a:r>
              <a:rPr lang="nl-BE" dirty="0"/>
              <a:t> </a:t>
            </a:r>
            <a:r>
              <a:rPr lang="nl-BE" dirty="0" err="1"/>
              <a:t>atrophy</a:t>
            </a:r>
            <a:r>
              <a:rPr lang="nl-BE" dirty="0"/>
              <a:t>. </a:t>
            </a:r>
            <a:r>
              <a:rPr lang="nl-BE" dirty="0" err="1"/>
              <a:t>If</a:t>
            </a:r>
            <a:r>
              <a:rPr lang="nl-BE" dirty="0"/>
              <a:t> we </a:t>
            </a:r>
            <a:r>
              <a:rPr lang="nl-BE" dirty="0" err="1"/>
              <a:t>only</a:t>
            </a:r>
            <a:r>
              <a:rPr lang="nl-BE" dirty="0"/>
              <a:t> look at </a:t>
            </a:r>
            <a:r>
              <a:rPr lang="nl-BE" dirty="0" err="1"/>
              <a:t>the</a:t>
            </a:r>
            <a:r>
              <a:rPr lang="nl-BE" dirty="0"/>
              <a:t> GREEN 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we </a:t>
            </a:r>
            <a:r>
              <a:rPr lang="nl-BE" dirty="0" err="1"/>
              <a:t>falsely</a:t>
            </a:r>
            <a:r>
              <a:rPr lang="nl-BE" dirty="0"/>
              <a:t> </a:t>
            </a:r>
            <a:r>
              <a:rPr lang="nl-BE" dirty="0" err="1"/>
              <a:t>conclude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is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limits</a:t>
            </a:r>
            <a:r>
              <a:rPr lang="nl-BE" dirty="0"/>
              <a:t>.</a:t>
            </a:r>
          </a:p>
          <a:p>
            <a:r>
              <a:rPr lang="nl-BE" dirty="0"/>
              <a:t>*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if</a:t>
            </a:r>
            <a:r>
              <a:rPr lang="nl-BE" dirty="0"/>
              <a:t> we look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VFs</a:t>
            </a:r>
            <a:r>
              <a:rPr lang="nl-BE" dirty="0"/>
              <a:t> we </a:t>
            </a:r>
            <a:r>
              <a:rPr lang="nl-BE" dirty="0" err="1"/>
              <a:t>see</a:t>
            </a:r>
            <a:r>
              <a:rPr lang="nl-BE" dirty="0"/>
              <a:t> a lot of glaucoma </a:t>
            </a:r>
            <a:r>
              <a:rPr lang="nl-BE" dirty="0" err="1"/>
              <a:t>damage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1781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Another</a:t>
            </a:r>
            <a:r>
              <a:rPr lang="nl-BE" dirty="0"/>
              <a:t> </a:t>
            </a:r>
            <a:r>
              <a:rPr lang="nl-BE" dirty="0" err="1"/>
              <a:t>example</a:t>
            </a:r>
            <a:r>
              <a:rPr lang="nl-BE" dirty="0"/>
              <a:t>: take a look at these </a:t>
            </a:r>
            <a:r>
              <a:rPr lang="nl-BE" dirty="0" err="1"/>
              <a:t>extremely</a:t>
            </a:r>
            <a:r>
              <a:rPr lang="nl-BE" dirty="0"/>
              <a:t> small </a:t>
            </a:r>
            <a:r>
              <a:rPr lang="nl-BE" dirty="0" err="1"/>
              <a:t>optic</a:t>
            </a:r>
            <a:r>
              <a:rPr lang="nl-BE" dirty="0"/>
              <a:t> discs.  These 2 scans </a:t>
            </a:r>
            <a:r>
              <a:rPr lang="nl-BE" dirty="0" err="1"/>
              <a:t>were</a:t>
            </a:r>
            <a:r>
              <a:rPr lang="nl-BE" dirty="0"/>
              <a:t> taken 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</a:t>
            </a:r>
            <a:r>
              <a:rPr lang="nl-BE" dirty="0" err="1"/>
              <a:t>day</a:t>
            </a:r>
            <a:r>
              <a:rPr lang="nl-BE" dirty="0"/>
              <a:t>, </a:t>
            </a:r>
            <a:r>
              <a:rPr lang="nl-BE" dirty="0" err="1"/>
              <a:t>however</a:t>
            </a:r>
            <a:r>
              <a:rPr lang="nl-BE" dirty="0"/>
              <a:t>,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scan on </a:t>
            </a:r>
            <a:r>
              <a:rPr lang="nl-BE" dirty="0" err="1"/>
              <a:t>the</a:t>
            </a:r>
            <a:r>
              <a:rPr lang="nl-BE" dirty="0"/>
              <a:t> right shows </a:t>
            </a:r>
            <a:r>
              <a:rPr lang="nl-BE" dirty="0" err="1"/>
              <a:t>the</a:t>
            </a:r>
            <a:r>
              <a:rPr lang="nl-BE" dirty="0"/>
              <a:t> borders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</a:t>
            </a:r>
            <a:r>
              <a:rPr lang="nl-BE" dirty="0" err="1"/>
              <a:t>drawn</a:t>
            </a:r>
            <a:r>
              <a:rPr lang="nl-BE" dirty="0"/>
              <a:t> </a:t>
            </a:r>
            <a:r>
              <a:rPr lang="nl-BE" dirty="0" err="1"/>
              <a:t>correctly</a:t>
            </a:r>
            <a:r>
              <a:rPr lang="nl-BE" dirty="0"/>
              <a:t>,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two</a:t>
            </a:r>
            <a:r>
              <a:rPr lang="nl-BE" dirty="0"/>
              <a:t> </a:t>
            </a:r>
            <a:r>
              <a:rPr lang="nl-BE" dirty="0" err="1"/>
              <a:t>symmetrically</a:t>
            </a:r>
            <a:r>
              <a:rPr lang="nl-BE" dirty="0"/>
              <a:t> small discs.</a:t>
            </a:r>
          </a:p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changes </a:t>
            </a:r>
            <a:r>
              <a:rPr lang="nl-BE" dirty="0" err="1"/>
              <a:t>from</a:t>
            </a:r>
            <a:r>
              <a:rPr lang="nl-BE" dirty="0"/>
              <a:t> 67µ </a:t>
            </a:r>
            <a:r>
              <a:rPr lang="nl-BE" dirty="0" err="1"/>
              <a:t>to</a:t>
            </a:r>
            <a:r>
              <a:rPr lang="nl-BE" dirty="0"/>
              <a:t> 57µ </a:t>
            </a:r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drawn</a:t>
            </a:r>
            <a:r>
              <a:rPr lang="nl-BE" dirty="0"/>
              <a:t> </a:t>
            </a:r>
            <a:r>
              <a:rPr lang="nl-BE" dirty="0" err="1"/>
              <a:t>correctly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0416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here of course </a:t>
            </a:r>
            <a:r>
              <a:rPr lang="nl-BE" dirty="0" err="1"/>
              <a:t>there</a:t>
            </a:r>
            <a:r>
              <a:rPr lang="nl-BE" dirty="0"/>
              <a:t> is NOTHING correct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contour line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</a:t>
            </a:r>
            <a:r>
              <a:rPr lang="nl-BE" dirty="0" err="1"/>
              <a:t>optic</a:t>
            </a:r>
            <a:r>
              <a:rPr lang="nl-BE" dirty="0"/>
              <a:t> disc. </a:t>
            </a:r>
            <a:r>
              <a:rPr lang="nl-BE" dirty="0" err="1"/>
              <a:t>This</a:t>
            </a:r>
            <a:r>
              <a:rPr lang="nl-BE" dirty="0"/>
              <a:t> scan information is </a:t>
            </a:r>
            <a:r>
              <a:rPr lang="nl-BE" dirty="0" err="1"/>
              <a:t>completely</a:t>
            </a:r>
            <a:r>
              <a:rPr lang="nl-BE" dirty="0"/>
              <a:t> </a:t>
            </a:r>
            <a:r>
              <a:rPr lang="nl-BE" dirty="0" err="1"/>
              <a:t>useless</a:t>
            </a:r>
            <a:r>
              <a:rPr lang="nl-BE" dirty="0"/>
              <a:t>, </a:t>
            </a:r>
            <a:r>
              <a:rPr lang="nl-BE" dirty="0" err="1"/>
              <a:t>giving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RED DISEASE.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1241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Finally</a:t>
            </a:r>
            <a:r>
              <a:rPr lang="nl-BE" dirty="0"/>
              <a:t> we </a:t>
            </a:r>
            <a:r>
              <a:rPr lang="nl-BE" dirty="0" err="1"/>
              <a:t>come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my</a:t>
            </a:r>
            <a:r>
              <a:rPr lang="nl-BE" dirty="0"/>
              <a:t> personal </a:t>
            </a:r>
            <a:r>
              <a:rPr lang="nl-BE" dirty="0" err="1"/>
              <a:t>favorite</a:t>
            </a:r>
            <a:r>
              <a:rPr lang="nl-BE" dirty="0"/>
              <a:t>. Here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absolutely</a:t>
            </a:r>
            <a:r>
              <a:rPr lang="nl-BE" dirty="0"/>
              <a:t> no disc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found, </a:t>
            </a:r>
            <a:r>
              <a:rPr lang="nl-BE" dirty="0" err="1"/>
              <a:t>since</a:t>
            </a:r>
            <a:r>
              <a:rPr lang="nl-BE" dirty="0"/>
              <a:t> we </a:t>
            </a:r>
            <a:r>
              <a:rPr lang="nl-BE" dirty="0" err="1"/>
              <a:t>accidentally</a:t>
            </a:r>
            <a:r>
              <a:rPr lang="nl-BE" dirty="0"/>
              <a:t> </a:t>
            </a:r>
            <a:r>
              <a:rPr lang="nl-BE" dirty="0" err="1"/>
              <a:t>scanned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macula. But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won’t</a:t>
            </a:r>
            <a:r>
              <a:rPr lang="nl-BE" dirty="0"/>
              <a:t> stop </a:t>
            </a:r>
            <a:r>
              <a:rPr lang="nl-BE" dirty="0" err="1"/>
              <a:t>our</a:t>
            </a:r>
            <a:r>
              <a:rPr lang="nl-BE" dirty="0"/>
              <a:t> OCT device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drawing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imaginary</a:t>
            </a:r>
            <a:r>
              <a:rPr lang="nl-BE" dirty="0"/>
              <a:t> contour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giving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 looks like real RNFL </a:t>
            </a:r>
            <a:r>
              <a:rPr lang="nl-BE" dirty="0" err="1"/>
              <a:t>measurements</a:t>
            </a:r>
            <a:r>
              <a:rPr lang="nl-BE" dirty="0"/>
              <a:t>!</a:t>
            </a:r>
          </a:p>
          <a:p>
            <a:r>
              <a:rPr lang="nl-BE" dirty="0"/>
              <a:t>*On a </a:t>
            </a:r>
            <a:r>
              <a:rPr lang="nl-BE" dirty="0" err="1"/>
              <a:t>previous</a:t>
            </a:r>
            <a:r>
              <a:rPr lang="nl-BE" dirty="0"/>
              <a:t> scan we do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actual</a:t>
            </a:r>
            <a:r>
              <a:rPr lang="nl-BE" dirty="0"/>
              <a:t> </a:t>
            </a:r>
            <a:r>
              <a:rPr lang="nl-BE" dirty="0" err="1"/>
              <a:t>optic</a:t>
            </a:r>
            <a:r>
              <a:rPr lang="nl-BE" dirty="0"/>
              <a:t> disc of </a:t>
            </a:r>
            <a:r>
              <a:rPr lang="nl-BE" dirty="0" err="1"/>
              <a:t>the</a:t>
            </a:r>
            <a:r>
              <a:rPr lang="nl-BE" dirty="0"/>
              <a:t> right </a:t>
            </a:r>
            <a:r>
              <a:rPr lang="nl-BE" dirty="0" err="1"/>
              <a:t>eye</a:t>
            </a:r>
            <a:r>
              <a:rPr lang="nl-BE" dirty="0"/>
              <a:t>. Look </a:t>
            </a:r>
            <a:r>
              <a:rPr lang="nl-BE" dirty="0" err="1"/>
              <a:t>what</a:t>
            </a:r>
            <a:r>
              <a:rPr lang="nl-BE" dirty="0"/>
              <a:t> complete </a:t>
            </a:r>
            <a:r>
              <a:rPr lang="nl-BE" dirty="0" err="1"/>
              <a:t>nonsense</a:t>
            </a:r>
            <a:r>
              <a:rPr lang="nl-BE" dirty="0"/>
              <a:t> </a:t>
            </a:r>
            <a:r>
              <a:rPr lang="nl-BE" dirty="0" err="1"/>
              <a:t>could</a:t>
            </a:r>
            <a:r>
              <a:rPr lang="nl-BE" dirty="0"/>
              <a:t> </a:t>
            </a:r>
            <a:r>
              <a:rPr lang="nl-BE" dirty="0" err="1"/>
              <a:t>actually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mistaken </a:t>
            </a:r>
            <a:r>
              <a:rPr lang="nl-BE" dirty="0" err="1"/>
              <a:t>for</a:t>
            </a:r>
            <a:r>
              <a:rPr lang="nl-BE" dirty="0"/>
              <a:t> a real </a:t>
            </a:r>
            <a:r>
              <a:rPr lang="nl-BE" dirty="0" err="1"/>
              <a:t>optic</a:t>
            </a:r>
            <a:r>
              <a:rPr lang="nl-BE" dirty="0"/>
              <a:t> disc scan, </a:t>
            </a:r>
            <a:r>
              <a:rPr lang="nl-BE" dirty="0" err="1"/>
              <a:t>if</a:t>
            </a:r>
            <a:r>
              <a:rPr lang="nl-BE" dirty="0"/>
              <a:t> we </a:t>
            </a:r>
            <a:r>
              <a:rPr lang="nl-BE" dirty="0" err="1"/>
              <a:t>don’t</a:t>
            </a:r>
            <a:r>
              <a:rPr lang="nl-BE" dirty="0"/>
              <a:t> look </a:t>
            </a:r>
            <a:r>
              <a:rPr lang="nl-BE" dirty="0" err="1"/>
              <a:t>closely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raw</a:t>
            </a:r>
            <a:r>
              <a:rPr lang="nl-BE" dirty="0"/>
              <a:t> data!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1387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remember</a:t>
            </a:r>
            <a:r>
              <a:rPr lang="nl-BE" dirty="0"/>
              <a:t>: </a:t>
            </a:r>
            <a:r>
              <a:rPr lang="nl-BE" dirty="0" err="1"/>
              <a:t>this</a:t>
            </a:r>
            <a:r>
              <a:rPr lang="nl-BE" dirty="0"/>
              <a:t> machine has no </a:t>
            </a:r>
            <a:r>
              <a:rPr lang="nl-BE" dirty="0" err="1"/>
              <a:t>brain</a:t>
            </a:r>
            <a:r>
              <a:rPr lang="nl-BE" dirty="0"/>
              <a:t>, </a:t>
            </a:r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! It is beter </a:t>
            </a:r>
            <a:r>
              <a:rPr lang="nl-BE" dirty="0" err="1"/>
              <a:t>to</a:t>
            </a:r>
            <a:r>
              <a:rPr lang="nl-BE" dirty="0"/>
              <a:t> get </a:t>
            </a:r>
            <a:r>
              <a:rPr lang="nl-BE" dirty="0" err="1"/>
              <a:t>rid</a:t>
            </a:r>
            <a:r>
              <a:rPr lang="nl-BE" dirty="0"/>
              <a:t> of bad data, </a:t>
            </a:r>
            <a:r>
              <a:rPr lang="nl-BE" dirty="0" err="1"/>
              <a:t>than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include</a:t>
            </a:r>
            <a:r>
              <a:rPr lang="nl-BE" dirty="0"/>
              <a:t> </a:t>
            </a:r>
            <a:r>
              <a:rPr lang="nl-BE" dirty="0" err="1"/>
              <a:t>them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have fake </a:t>
            </a:r>
            <a:r>
              <a:rPr lang="nl-BE" dirty="0" err="1"/>
              <a:t>news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8573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 </a:t>
            </a:r>
            <a:r>
              <a:rPr lang="nl-BE" dirty="0" err="1"/>
              <a:t>final</a:t>
            </a:r>
            <a:r>
              <a:rPr lang="nl-BE" dirty="0"/>
              <a:t> concern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often</a:t>
            </a:r>
            <a:r>
              <a:rPr lang="nl-BE" dirty="0"/>
              <a:t> </a:t>
            </a:r>
            <a:r>
              <a:rPr lang="nl-BE" dirty="0" err="1"/>
              <a:t>poor</a:t>
            </a:r>
            <a:r>
              <a:rPr lang="nl-BE" dirty="0"/>
              <a:t> agreement </a:t>
            </a:r>
            <a:r>
              <a:rPr lang="nl-BE" dirty="0" err="1"/>
              <a:t>between</a:t>
            </a:r>
            <a:r>
              <a:rPr lang="nl-BE" dirty="0"/>
              <a:t> OCT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clinical</a:t>
            </a:r>
            <a:r>
              <a:rPr lang="nl-BE" dirty="0"/>
              <a:t> </a:t>
            </a:r>
            <a:r>
              <a:rPr lang="nl-BE" dirty="0" err="1"/>
              <a:t>exam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VF testing.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1823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a </a:t>
            </a:r>
            <a:r>
              <a:rPr lang="nl-BE" dirty="0" err="1"/>
              <a:t>rather</a:t>
            </a:r>
            <a:r>
              <a:rPr lang="nl-BE" dirty="0"/>
              <a:t>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looking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disc </a:t>
            </a:r>
            <a:r>
              <a:rPr lang="nl-BE" dirty="0" err="1"/>
              <a:t>and</a:t>
            </a:r>
            <a:r>
              <a:rPr lang="nl-BE" dirty="0"/>
              <a:t> a VF </a:t>
            </a:r>
            <a:r>
              <a:rPr lang="nl-BE" dirty="0" err="1"/>
              <a:t>showing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mild </a:t>
            </a:r>
            <a:r>
              <a:rPr lang="nl-BE" dirty="0" err="1"/>
              <a:t>damage</a:t>
            </a:r>
            <a:r>
              <a:rPr lang="nl-BE" dirty="0"/>
              <a:t>,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OCT shows important RNFL thinning.*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7684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opposite</a:t>
            </a:r>
            <a:r>
              <a:rPr lang="nl-BE" dirty="0"/>
              <a:t>: The OCT shows </a:t>
            </a:r>
            <a:r>
              <a:rPr lang="nl-BE" dirty="0" err="1"/>
              <a:t>little</a:t>
            </a:r>
            <a:r>
              <a:rPr lang="nl-BE" dirty="0"/>
              <a:t> </a:t>
            </a:r>
            <a:r>
              <a:rPr lang="nl-BE" dirty="0" err="1"/>
              <a:t>damage</a:t>
            </a:r>
            <a:r>
              <a:rPr lang="nl-BE" dirty="0"/>
              <a:t>,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VFs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optic</a:t>
            </a:r>
            <a:r>
              <a:rPr lang="nl-BE" dirty="0"/>
              <a:t> disc (ISNT </a:t>
            </a:r>
            <a:r>
              <a:rPr lang="nl-BE" dirty="0" err="1"/>
              <a:t>rule</a:t>
            </a:r>
            <a:r>
              <a:rPr lang="nl-BE" dirty="0"/>
              <a:t>) show </a:t>
            </a:r>
            <a:r>
              <a:rPr lang="nl-BE" dirty="0" err="1"/>
              <a:t>defininte</a:t>
            </a:r>
            <a:r>
              <a:rPr lang="nl-BE" dirty="0"/>
              <a:t> </a:t>
            </a:r>
            <a:r>
              <a:rPr lang="nl-BE" dirty="0" err="1"/>
              <a:t>signs</a:t>
            </a:r>
            <a:r>
              <a:rPr lang="nl-BE" dirty="0"/>
              <a:t> of glaucoma.*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073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take a closer look at </a:t>
            </a:r>
            <a:r>
              <a:rPr lang="nl-BE" dirty="0" err="1"/>
              <a:t>each</a:t>
            </a:r>
            <a:r>
              <a:rPr lang="nl-BE" dirty="0"/>
              <a:t> question </a:t>
            </a:r>
            <a:r>
              <a:rPr lang="nl-BE" dirty="0" err="1"/>
              <a:t>separately</a:t>
            </a:r>
            <a:r>
              <a:rPr lang="nl-BE" dirty="0"/>
              <a:t>…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5062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,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of OCT </a:t>
            </a:r>
            <a:r>
              <a:rPr lang="nl-BE" dirty="0" err="1"/>
              <a:t>for</a:t>
            </a:r>
            <a:r>
              <a:rPr lang="nl-BE" dirty="0"/>
              <a:t> monitoring PROGRESSION?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9325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guidelines</a:t>
            </a:r>
            <a:r>
              <a:rPr lang="nl-BE" dirty="0"/>
              <a:t> state </a:t>
            </a:r>
            <a:r>
              <a:rPr lang="nl-BE" dirty="0" err="1"/>
              <a:t>that</a:t>
            </a:r>
            <a:r>
              <a:rPr lang="nl-BE" dirty="0"/>
              <a:t> “</a:t>
            </a:r>
            <a:r>
              <a:rPr lang="nl-BE" dirty="0" err="1"/>
              <a:t>One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rely</a:t>
            </a:r>
            <a:r>
              <a:rPr lang="nl-BE" dirty="0"/>
              <a:t> on OCT </a:t>
            </a:r>
            <a:r>
              <a:rPr lang="nl-BE" dirty="0" err="1"/>
              <a:t>only</a:t>
            </a:r>
            <a:r>
              <a:rPr lang="nl-BE" dirty="0"/>
              <a:t>, </a:t>
            </a:r>
            <a:r>
              <a:rPr lang="nl-BE" dirty="0" err="1"/>
              <a:t>to</a:t>
            </a:r>
            <a:r>
              <a:rPr lang="nl-BE" dirty="0"/>
              <a:t> diagnose </a:t>
            </a:r>
            <a:r>
              <a:rPr lang="nl-BE" dirty="0" err="1"/>
              <a:t>progression</a:t>
            </a:r>
            <a:r>
              <a:rPr lang="nl-BE" dirty="0"/>
              <a:t>”.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3709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suggest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OCT imaging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useful</a:t>
            </a:r>
            <a:r>
              <a:rPr lang="nl-BE" dirty="0"/>
              <a:t> </a:t>
            </a:r>
            <a:r>
              <a:rPr lang="nl-BE" dirty="0" err="1"/>
              <a:t>during</a:t>
            </a:r>
            <a:r>
              <a:rPr lang="nl-BE" dirty="0"/>
              <a:t> glaucoma monitoring, but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cannot</a:t>
            </a:r>
            <a:r>
              <a:rPr lang="nl-BE" dirty="0"/>
              <a:t> </a:t>
            </a:r>
            <a:r>
              <a:rPr lang="nl-BE" dirty="0" err="1"/>
              <a:t>replace</a:t>
            </a:r>
            <a:r>
              <a:rPr lang="nl-BE" dirty="0"/>
              <a:t> VF analysis.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3993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</a:t>
            </a:r>
            <a:r>
              <a:rPr lang="nl-BE" dirty="0" err="1"/>
              <a:t>again</a:t>
            </a:r>
            <a:r>
              <a:rPr lang="nl-BE" dirty="0"/>
              <a:t>,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, we </a:t>
            </a:r>
            <a:r>
              <a:rPr lang="nl-BE" dirty="0" err="1"/>
              <a:t>come</a:t>
            </a:r>
            <a:r>
              <a:rPr lang="nl-BE" dirty="0"/>
              <a:t> </a:t>
            </a:r>
            <a:r>
              <a:rPr lang="nl-BE" dirty="0" err="1"/>
              <a:t>across</a:t>
            </a:r>
            <a:r>
              <a:rPr lang="nl-BE" dirty="0"/>
              <a:t> </a:t>
            </a:r>
            <a:r>
              <a:rPr lang="nl-BE" dirty="0" err="1"/>
              <a:t>certain</a:t>
            </a:r>
            <a:r>
              <a:rPr lang="nl-BE" dirty="0"/>
              <a:t> concerns:</a:t>
            </a:r>
          </a:p>
          <a:p>
            <a:r>
              <a:rPr lang="nl-BE" dirty="0"/>
              <a:t>*</a:t>
            </a:r>
            <a:r>
              <a:rPr lang="nl-BE" dirty="0" err="1"/>
              <a:t>only</a:t>
            </a:r>
            <a:r>
              <a:rPr lang="nl-BE" dirty="0"/>
              <a:t> high </a:t>
            </a:r>
            <a:r>
              <a:rPr lang="nl-BE" dirty="0" err="1"/>
              <a:t>quality</a:t>
            </a:r>
            <a:r>
              <a:rPr lang="nl-BE" dirty="0"/>
              <a:t> scans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OCT </a:t>
            </a:r>
            <a:r>
              <a:rPr lang="nl-BE" dirty="0" err="1"/>
              <a:t>progression</a:t>
            </a:r>
            <a:r>
              <a:rPr lang="nl-BE" dirty="0"/>
              <a:t>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partial</a:t>
            </a:r>
            <a:r>
              <a:rPr lang="nl-BE" dirty="0"/>
              <a:t> agreement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structural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functional</a:t>
            </a:r>
            <a:r>
              <a:rPr lang="nl-BE" dirty="0"/>
              <a:t> </a:t>
            </a:r>
            <a:r>
              <a:rPr lang="nl-BE" dirty="0" err="1"/>
              <a:t>progression</a:t>
            </a:r>
            <a:endParaRPr lang="nl-BE" dirty="0"/>
          </a:p>
          <a:p>
            <a:r>
              <a:rPr lang="nl-BE" dirty="0"/>
              <a:t>*</a:t>
            </a:r>
            <a:r>
              <a:rPr lang="nl-BE" dirty="0" err="1"/>
              <a:t>the</a:t>
            </a:r>
            <a:r>
              <a:rPr lang="nl-BE" dirty="0"/>
              <a:t> software does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compensate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aging</a:t>
            </a:r>
            <a:endParaRPr lang="nl-BE" dirty="0"/>
          </a:p>
          <a:p>
            <a:r>
              <a:rPr lang="nl-BE" dirty="0"/>
              <a:t>*</a:t>
            </a:r>
            <a:r>
              <a:rPr lang="nl-BE" dirty="0" err="1"/>
              <a:t>and</a:t>
            </a:r>
            <a:r>
              <a:rPr lang="nl-BE" dirty="0"/>
              <a:t>, different OCT </a:t>
            </a:r>
            <a:r>
              <a:rPr lang="nl-BE" dirty="0" err="1"/>
              <a:t>instruments</a:t>
            </a:r>
            <a:r>
              <a:rPr lang="nl-BE" dirty="0"/>
              <a:t> are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interchangeable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6094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It is important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high </a:t>
            </a:r>
            <a:r>
              <a:rPr lang="nl-BE" dirty="0" err="1"/>
              <a:t>quality</a:t>
            </a:r>
            <a:r>
              <a:rPr lang="nl-BE" dirty="0"/>
              <a:t> scans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detect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182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is a </a:t>
            </a:r>
            <a:r>
              <a:rPr lang="nl-BE" dirty="0" err="1"/>
              <a:t>Guided</a:t>
            </a:r>
            <a:r>
              <a:rPr lang="nl-BE" dirty="0"/>
              <a:t> </a:t>
            </a:r>
            <a:r>
              <a:rPr lang="nl-BE" dirty="0" err="1"/>
              <a:t>Progressin</a:t>
            </a:r>
            <a:r>
              <a:rPr lang="nl-BE" dirty="0"/>
              <a:t> Analysis (GPA)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one</a:t>
            </a:r>
            <a:r>
              <a:rPr lang="nl-BE" dirty="0"/>
              <a:t> of </a:t>
            </a:r>
            <a:r>
              <a:rPr lang="nl-BE" dirty="0" err="1"/>
              <a:t>my</a:t>
            </a:r>
            <a:r>
              <a:rPr lang="nl-BE" dirty="0"/>
              <a:t> </a:t>
            </a:r>
            <a:r>
              <a:rPr lang="nl-BE" dirty="0" err="1"/>
              <a:t>patients</a:t>
            </a:r>
            <a:r>
              <a:rPr lang="nl-BE" dirty="0"/>
              <a:t>: </a:t>
            </a:r>
            <a:r>
              <a:rPr lang="nl-BE" dirty="0" err="1"/>
              <a:t>if</a:t>
            </a:r>
            <a:r>
              <a:rPr lang="nl-BE" dirty="0"/>
              <a:t> we </a:t>
            </a:r>
            <a:r>
              <a:rPr lang="nl-BE" dirty="0" err="1"/>
              <a:t>include</a:t>
            </a:r>
            <a:r>
              <a:rPr lang="nl-BE" dirty="0"/>
              <a:t> bad </a:t>
            </a:r>
            <a:r>
              <a:rPr lang="nl-BE" dirty="0" err="1"/>
              <a:t>quality</a:t>
            </a:r>
            <a:r>
              <a:rPr lang="nl-BE" dirty="0"/>
              <a:t> scans we </a:t>
            </a:r>
            <a:r>
              <a:rPr lang="nl-BE" dirty="0" err="1"/>
              <a:t>see</a:t>
            </a:r>
            <a:r>
              <a:rPr lang="nl-BE" dirty="0"/>
              <a:t> a </a:t>
            </a:r>
            <a:r>
              <a:rPr lang="nl-BE" dirty="0" err="1"/>
              <a:t>definite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at a </a:t>
            </a:r>
            <a:r>
              <a:rPr lang="nl-BE" dirty="0" err="1"/>
              <a:t>rate</a:t>
            </a:r>
            <a:r>
              <a:rPr lang="nl-BE" dirty="0"/>
              <a:t> of -1,5µ per </a:t>
            </a:r>
            <a:r>
              <a:rPr lang="nl-BE" dirty="0" err="1"/>
              <a:t>year</a:t>
            </a:r>
            <a:r>
              <a:rPr lang="nl-BE" dirty="0"/>
              <a:t>, </a:t>
            </a:r>
            <a:r>
              <a:rPr lang="nl-BE" dirty="0" err="1"/>
              <a:t>between</a:t>
            </a:r>
            <a:r>
              <a:rPr lang="nl-BE" dirty="0"/>
              <a:t> 2010 </a:t>
            </a:r>
            <a:r>
              <a:rPr lang="nl-BE" dirty="0" err="1"/>
              <a:t>and</a:t>
            </a:r>
            <a:r>
              <a:rPr lang="nl-BE" dirty="0"/>
              <a:t> 2019.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57790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However</a:t>
            </a:r>
            <a:r>
              <a:rPr lang="nl-BE" dirty="0"/>
              <a:t>, </a:t>
            </a:r>
            <a:r>
              <a:rPr lang="nl-BE" dirty="0" err="1"/>
              <a:t>if</a:t>
            </a:r>
            <a:r>
              <a:rPr lang="nl-BE" dirty="0"/>
              <a:t> we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good</a:t>
            </a:r>
            <a:r>
              <a:rPr lang="nl-BE" dirty="0"/>
              <a:t> </a:t>
            </a:r>
            <a:r>
              <a:rPr lang="nl-BE" dirty="0" err="1"/>
              <a:t>quality</a:t>
            </a:r>
            <a:r>
              <a:rPr lang="nl-BE" dirty="0"/>
              <a:t> scans (</a:t>
            </a:r>
            <a:r>
              <a:rPr lang="nl-BE" dirty="0" err="1"/>
              <a:t>with</a:t>
            </a:r>
            <a:r>
              <a:rPr lang="nl-BE" dirty="0"/>
              <a:t> no missing data), 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almost</a:t>
            </a:r>
            <a:r>
              <a:rPr lang="nl-BE" dirty="0"/>
              <a:t> no </a:t>
            </a:r>
            <a:r>
              <a:rPr lang="nl-BE" dirty="0" err="1"/>
              <a:t>progression</a:t>
            </a:r>
            <a:r>
              <a:rPr lang="nl-BE" dirty="0"/>
              <a:t>,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exact </a:t>
            </a:r>
            <a:r>
              <a:rPr lang="nl-BE" dirty="0" err="1"/>
              <a:t>patient</a:t>
            </a:r>
            <a:r>
              <a:rPr lang="nl-BE" dirty="0"/>
              <a:t> over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</a:t>
            </a:r>
            <a:r>
              <a:rPr lang="nl-BE" dirty="0" err="1"/>
              <a:t>period</a:t>
            </a:r>
            <a:r>
              <a:rPr lang="nl-BE" dirty="0"/>
              <a:t> of time!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4742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actually</a:t>
            </a:r>
            <a:r>
              <a:rPr lang="nl-BE" dirty="0"/>
              <a:t> prove </a:t>
            </a:r>
            <a:r>
              <a:rPr lang="nl-BE" dirty="0" err="1"/>
              <a:t>anything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want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numbers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statistics</a:t>
            </a:r>
            <a:r>
              <a:rPr lang="nl-BE" dirty="0"/>
              <a:t>: YOU HAVE TO BE CAREFUL!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223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As we </a:t>
            </a:r>
            <a:r>
              <a:rPr lang="nl-BE" dirty="0" err="1"/>
              <a:t>already</a:t>
            </a:r>
            <a:r>
              <a:rPr lang="nl-BE" dirty="0"/>
              <a:t> </a:t>
            </a:r>
            <a:r>
              <a:rPr lang="nl-BE" dirty="0" err="1"/>
              <a:t>noted</a:t>
            </a:r>
            <a:r>
              <a:rPr lang="nl-BE" dirty="0"/>
              <a:t>: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partial</a:t>
            </a:r>
            <a:r>
              <a:rPr lang="nl-BE" dirty="0"/>
              <a:t> agreement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structural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functional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, </a:t>
            </a:r>
            <a:r>
              <a:rPr lang="nl-BE" dirty="0" err="1"/>
              <a:t>because</a:t>
            </a:r>
            <a:r>
              <a:rPr lang="nl-BE" dirty="0"/>
              <a:t> </a:t>
            </a:r>
            <a:r>
              <a:rPr lang="nl-BE" dirty="0" err="1"/>
              <a:t>both</a:t>
            </a:r>
            <a:r>
              <a:rPr lang="nl-BE" dirty="0"/>
              <a:t> types of tests show </a:t>
            </a:r>
            <a:r>
              <a:rPr lang="nl-BE" dirty="0" err="1"/>
              <a:t>measurement</a:t>
            </a:r>
            <a:r>
              <a:rPr lang="nl-BE" dirty="0"/>
              <a:t> </a:t>
            </a:r>
            <a:r>
              <a:rPr lang="nl-BE" dirty="0" err="1"/>
              <a:t>variability</a:t>
            </a:r>
            <a:r>
              <a:rPr lang="nl-BE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577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all have patients who</a:t>
            </a:r>
            <a:r>
              <a:rPr lang="nl-BE" baseline="0" dirty="0"/>
              <a:t> are not good at doing VF exams.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824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guidelines</a:t>
            </a:r>
            <a:r>
              <a:rPr lang="nl-BE" dirty="0"/>
              <a:t> state </a:t>
            </a:r>
            <a:r>
              <a:rPr lang="nl-BE" dirty="0" err="1"/>
              <a:t>that</a:t>
            </a:r>
            <a:r>
              <a:rPr lang="nl-BE" dirty="0"/>
              <a:t> “OCT on </a:t>
            </a:r>
            <a:r>
              <a:rPr lang="nl-BE" dirty="0" err="1"/>
              <a:t>its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does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provide</a:t>
            </a:r>
            <a:r>
              <a:rPr lang="nl-BE" dirty="0"/>
              <a:t> a </a:t>
            </a:r>
            <a:r>
              <a:rPr lang="nl-BE" dirty="0" err="1"/>
              <a:t>clinical</a:t>
            </a:r>
            <a:r>
              <a:rPr lang="nl-BE" dirty="0"/>
              <a:t> diagnosis of glaucoma, </a:t>
            </a:r>
            <a:r>
              <a:rPr lang="nl-BE" dirty="0" err="1"/>
              <a:t>just</a:t>
            </a:r>
            <a:r>
              <a:rPr lang="nl-BE" dirty="0"/>
              <a:t> a </a:t>
            </a:r>
            <a:r>
              <a:rPr lang="nl-BE" dirty="0" err="1"/>
              <a:t>statistical</a:t>
            </a:r>
            <a:r>
              <a:rPr lang="nl-BE" dirty="0"/>
              <a:t> </a:t>
            </a:r>
            <a:r>
              <a:rPr lang="nl-BE" dirty="0" err="1"/>
              <a:t>deviation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a </a:t>
            </a:r>
            <a:r>
              <a:rPr lang="nl-BE" dirty="0" err="1"/>
              <a:t>refrence</a:t>
            </a:r>
            <a:r>
              <a:rPr lang="nl-BE" dirty="0"/>
              <a:t> database”.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3007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And</a:t>
            </a:r>
            <a:r>
              <a:rPr lang="nl-BE" baseline="0" dirty="0"/>
              <a:t> this makes it really difficult to detect progression!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87907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Visual</a:t>
            </a:r>
            <a:r>
              <a:rPr lang="nl-BE" baseline="0" dirty="0"/>
              <a:t> fields can be </a:t>
            </a:r>
            <a:r>
              <a:rPr lang="nl-BE" baseline="0" dirty="0" err="1"/>
              <a:t>quite</a:t>
            </a:r>
            <a:r>
              <a:rPr lang="nl-BE" baseline="0" dirty="0"/>
              <a:t> </a:t>
            </a:r>
            <a:r>
              <a:rPr lang="nl-BE" baseline="0" dirty="0" err="1"/>
              <a:t>subjective</a:t>
            </a:r>
            <a:r>
              <a:rPr lang="nl-BE" baseline="0" dirty="0"/>
              <a:t> </a:t>
            </a:r>
            <a:r>
              <a:rPr lang="nl-BE" baseline="0" dirty="0" err="1"/>
              <a:t>and</a:t>
            </a:r>
            <a:r>
              <a:rPr lang="nl-BE" baseline="0" dirty="0"/>
              <a:t> </a:t>
            </a:r>
            <a:r>
              <a:rPr lang="nl-BE" baseline="0" dirty="0" err="1"/>
              <a:t>variable</a:t>
            </a:r>
            <a:r>
              <a:rPr lang="nl-BE" baseline="0" dirty="0"/>
              <a:t>!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8019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But, even a </a:t>
            </a:r>
            <a:r>
              <a:rPr lang="nl-BE" dirty="0" err="1"/>
              <a:t>structural</a:t>
            </a:r>
            <a:r>
              <a:rPr lang="nl-BE" dirty="0"/>
              <a:t> test </a:t>
            </a:r>
            <a:r>
              <a:rPr lang="nl-BE" dirty="0" err="1"/>
              <a:t>can</a:t>
            </a:r>
            <a:r>
              <a:rPr lang="nl-BE" dirty="0"/>
              <a:t> show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measurement</a:t>
            </a:r>
            <a:r>
              <a:rPr lang="nl-BE" dirty="0"/>
              <a:t> </a:t>
            </a:r>
            <a:r>
              <a:rPr lang="nl-BE" dirty="0" err="1"/>
              <a:t>variability</a:t>
            </a:r>
            <a:r>
              <a:rPr lang="nl-BE" dirty="0"/>
              <a:t>. </a:t>
            </a:r>
          </a:p>
          <a:p>
            <a:r>
              <a:rPr lang="nl-BE" dirty="0"/>
              <a:t>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</a:t>
            </a:r>
            <a:r>
              <a:rPr lang="nl-BE" dirty="0" err="1"/>
              <a:t>fluctuating</a:t>
            </a:r>
            <a:r>
              <a:rPr lang="nl-BE" dirty="0"/>
              <a:t> a bit over time…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5278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, </a:t>
            </a:r>
            <a:r>
              <a:rPr lang="nl-BE" dirty="0" err="1"/>
              <a:t>since</a:t>
            </a:r>
            <a:r>
              <a:rPr lang="nl-BE" dirty="0"/>
              <a:t> </a:t>
            </a:r>
            <a:r>
              <a:rPr lang="nl-BE" dirty="0" err="1"/>
              <a:t>both</a:t>
            </a:r>
            <a:r>
              <a:rPr lang="nl-BE" dirty="0"/>
              <a:t> types of tests </a:t>
            </a:r>
            <a:r>
              <a:rPr lang="nl-BE" dirty="0" err="1"/>
              <a:t>can</a:t>
            </a:r>
            <a:r>
              <a:rPr lang="nl-BE" dirty="0"/>
              <a:t> show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variability</a:t>
            </a:r>
            <a:r>
              <a:rPr lang="nl-BE" dirty="0"/>
              <a:t>,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makes</a:t>
            </a:r>
            <a:r>
              <a:rPr lang="nl-BE" dirty="0"/>
              <a:t> </a:t>
            </a:r>
            <a:r>
              <a:rPr lang="nl-BE" dirty="0" err="1"/>
              <a:t>their</a:t>
            </a:r>
            <a:r>
              <a:rPr lang="nl-BE" dirty="0"/>
              <a:t> agreement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partial</a:t>
            </a:r>
            <a:r>
              <a:rPr lang="nl-BE" dirty="0"/>
              <a:t> or </a:t>
            </a:r>
            <a:r>
              <a:rPr lang="nl-BE" dirty="0" err="1"/>
              <a:t>poor</a:t>
            </a:r>
            <a:r>
              <a:rPr lang="nl-BE" dirty="0"/>
              <a:t>.  </a:t>
            </a:r>
          </a:p>
          <a:p>
            <a:r>
              <a:rPr lang="nl-BE" dirty="0"/>
              <a:t>For </a:t>
            </a:r>
            <a:r>
              <a:rPr lang="nl-BE" dirty="0" err="1"/>
              <a:t>example</a:t>
            </a:r>
            <a:r>
              <a:rPr lang="nl-BE" dirty="0"/>
              <a:t> here we </a:t>
            </a:r>
            <a:r>
              <a:rPr lang="nl-BE" dirty="0" err="1"/>
              <a:t>see</a:t>
            </a:r>
            <a:r>
              <a:rPr lang="nl-BE" dirty="0"/>
              <a:t> a *</a:t>
            </a:r>
            <a:r>
              <a:rPr lang="nl-BE" dirty="0" err="1"/>
              <a:t>definite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VF </a:t>
            </a:r>
            <a:r>
              <a:rPr lang="nl-BE" dirty="0" err="1"/>
              <a:t>between</a:t>
            </a:r>
            <a:r>
              <a:rPr lang="nl-BE" dirty="0"/>
              <a:t> 2015 </a:t>
            </a:r>
            <a:r>
              <a:rPr lang="nl-BE" dirty="0" err="1"/>
              <a:t>and</a:t>
            </a:r>
            <a:r>
              <a:rPr lang="nl-BE" dirty="0"/>
              <a:t> 2020, but a *</a:t>
            </a:r>
            <a:r>
              <a:rPr lang="nl-BE" dirty="0" err="1"/>
              <a:t>stable</a:t>
            </a:r>
            <a:r>
              <a:rPr lang="nl-BE" dirty="0"/>
              <a:t> OCT </a:t>
            </a:r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time period.*   </a:t>
            </a:r>
          </a:p>
          <a:p>
            <a:r>
              <a:rPr lang="nl-BE" dirty="0"/>
              <a:t>(Kaplan Paul)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62029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Once</a:t>
            </a:r>
            <a:r>
              <a:rPr lang="nl-BE" dirty="0"/>
              <a:t> </a:t>
            </a:r>
            <a:r>
              <a:rPr lang="nl-BE" dirty="0" err="1"/>
              <a:t>again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guidelines</a:t>
            </a:r>
            <a:r>
              <a:rPr lang="nl-BE" dirty="0"/>
              <a:t> </a:t>
            </a:r>
            <a:r>
              <a:rPr lang="nl-BE" dirty="0" err="1"/>
              <a:t>caution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make </a:t>
            </a:r>
            <a:r>
              <a:rPr lang="nl-BE" dirty="0" err="1"/>
              <a:t>hasty</a:t>
            </a:r>
            <a:r>
              <a:rPr lang="nl-BE" dirty="0"/>
              <a:t> </a:t>
            </a:r>
            <a:r>
              <a:rPr lang="nl-BE" dirty="0" err="1"/>
              <a:t>conclusions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glaucoma </a:t>
            </a:r>
            <a:r>
              <a:rPr lang="nl-BE" dirty="0" err="1"/>
              <a:t>progression</a:t>
            </a:r>
            <a:r>
              <a:rPr lang="nl-BE" dirty="0"/>
              <a:t> </a:t>
            </a:r>
            <a:r>
              <a:rPr lang="nl-BE" dirty="0" err="1"/>
              <a:t>using</a:t>
            </a:r>
            <a:r>
              <a:rPr lang="nl-BE" dirty="0"/>
              <a:t> OCT </a:t>
            </a:r>
            <a:r>
              <a:rPr lang="nl-BE" dirty="0" err="1"/>
              <a:t>alone</a:t>
            </a:r>
            <a:r>
              <a:rPr lang="nl-BE" dirty="0"/>
              <a:t>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560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As we </a:t>
            </a:r>
            <a:r>
              <a:rPr lang="nl-BE" dirty="0" err="1"/>
              <a:t>said</a:t>
            </a:r>
            <a:r>
              <a:rPr lang="nl-BE" dirty="0"/>
              <a:t> </a:t>
            </a:r>
            <a:r>
              <a:rPr lang="nl-BE" dirty="0" err="1"/>
              <a:t>before</a:t>
            </a:r>
            <a:r>
              <a:rPr lang="nl-BE" dirty="0"/>
              <a:t>: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prove </a:t>
            </a:r>
            <a:r>
              <a:rPr lang="nl-BE" dirty="0" err="1"/>
              <a:t>anything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want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numbers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statistics</a:t>
            </a:r>
            <a:r>
              <a:rPr lang="nl-BE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11242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For </a:t>
            </a:r>
            <a:r>
              <a:rPr lang="nl-BE" dirty="0" err="1"/>
              <a:t>example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 of mine shows a </a:t>
            </a:r>
            <a:r>
              <a:rPr lang="nl-BE" dirty="0" err="1"/>
              <a:t>perfectly</a:t>
            </a:r>
            <a:r>
              <a:rPr lang="nl-BE" dirty="0"/>
              <a:t> </a:t>
            </a:r>
            <a:r>
              <a:rPr lang="nl-BE" dirty="0" err="1"/>
              <a:t>stable</a:t>
            </a:r>
            <a:r>
              <a:rPr lang="nl-BE" dirty="0"/>
              <a:t> VF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</a:t>
            </a:r>
            <a:r>
              <a:rPr lang="nl-BE" dirty="0" err="1"/>
              <a:t>eye</a:t>
            </a:r>
            <a:r>
              <a:rPr lang="nl-BE" dirty="0"/>
              <a:t> </a:t>
            </a:r>
            <a:r>
              <a:rPr lang="nl-BE" dirty="0" err="1"/>
              <a:t>since</a:t>
            </a:r>
            <a:r>
              <a:rPr lang="nl-BE" dirty="0"/>
              <a:t> 2013.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3013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Now</a:t>
            </a:r>
            <a:r>
              <a:rPr lang="nl-BE" dirty="0"/>
              <a:t>, </a:t>
            </a:r>
            <a:r>
              <a:rPr lang="nl-BE" dirty="0" err="1"/>
              <a:t>if</a:t>
            </a:r>
            <a:r>
              <a:rPr lang="nl-BE" dirty="0"/>
              <a:t> we want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reassure</a:t>
            </a:r>
            <a:r>
              <a:rPr lang="nl-BE" dirty="0"/>
              <a:t> </a:t>
            </a:r>
            <a:r>
              <a:rPr lang="nl-BE" dirty="0" err="1"/>
              <a:t>him</a:t>
            </a:r>
            <a:r>
              <a:rPr lang="nl-BE" dirty="0"/>
              <a:t> extra, we </a:t>
            </a:r>
            <a:r>
              <a:rPr lang="nl-BE" dirty="0" err="1"/>
              <a:t>can</a:t>
            </a:r>
            <a:r>
              <a:rPr lang="nl-BE" dirty="0"/>
              <a:t> show </a:t>
            </a:r>
            <a:r>
              <a:rPr lang="nl-BE" dirty="0" err="1"/>
              <a:t>him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GPA </a:t>
            </a:r>
            <a:r>
              <a:rPr lang="nl-BE" dirty="0" err="1"/>
              <a:t>which</a:t>
            </a:r>
            <a:r>
              <a:rPr lang="nl-BE" dirty="0"/>
              <a:t> is </a:t>
            </a:r>
            <a:r>
              <a:rPr lang="nl-BE" dirty="0" err="1"/>
              <a:t>rather</a:t>
            </a:r>
            <a:r>
              <a:rPr lang="nl-BE" dirty="0"/>
              <a:t> </a:t>
            </a:r>
            <a:r>
              <a:rPr lang="nl-BE" dirty="0" err="1"/>
              <a:t>stable</a:t>
            </a:r>
            <a:r>
              <a:rPr lang="nl-BE" dirty="0"/>
              <a:t> </a:t>
            </a:r>
            <a:r>
              <a:rPr lang="nl-BE" dirty="0" err="1"/>
              <a:t>too</a:t>
            </a:r>
            <a:r>
              <a:rPr lang="nl-BE" dirty="0"/>
              <a:t>, </a:t>
            </a:r>
            <a:r>
              <a:rPr lang="nl-BE" dirty="0" err="1"/>
              <a:t>since</a:t>
            </a:r>
            <a:r>
              <a:rPr lang="nl-BE" dirty="0"/>
              <a:t> 2014.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70545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However</a:t>
            </a:r>
            <a:r>
              <a:rPr lang="nl-BE" dirty="0"/>
              <a:t>, </a:t>
            </a:r>
            <a:r>
              <a:rPr lang="nl-BE" dirty="0" err="1"/>
              <a:t>if</a:t>
            </a:r>
            <a:r>
              <a:rPr lang="nl-BE" dirty="0"/>
              <a:t> we want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scare</a:t>
            </a:r>
            <a:r>
              <a:rPr lang="nl-BE" dirty="0"/>
              <a:t> </a:t>
            </a:r>
            <a:r>
              <a:rPr lang="nl-BE" dirty="0" err="1"/>
              <a:t>him</a:t>
            </a:r>
            <a:r>
              <a:rPr lang="nl-BE" dirty="0"/>
              <a:t>, we </a:t>
            </a:r>
            <a:r>
              <a:rPr lang="nl-BE" dirty="0" err="1"/>
              <a:t>could</a:t>
            </a:r>
            <a:r>
              <a:rPr lang="nl-BE" dirty="0"/>
              <a:t> show </a:t>
            </a:r>
            <a:r>
              <a:rPr lang="nl-BE" dirty="0" err="1"/>
              <a:t>him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GPA, </a:t>
            </a:r>
            <a:r>
              <a:rPr lang="nl-BE" dirty="0" err="1"/>
              <a:t>which</a:t>
            </a:r>
            <a:r>
              <a:rPr lang="nl-BE" dirty="0"/>
              <a:t> shows a </a:t>
            </a:r>
            <a:r>
              <a:rPr lang="nl-BE" dirty="0" err="1"/>
              <a:t>progression</a:t>
            </a:r>
            <a:r>
              <a:rPr lang="nl-BE" dirty="0"/>
              <a:t> of -1,5µ per </a:t>
            </a:r>
            <a:r>
              <a:rPr lang="nl-BE" dirty="0" err="1"/>
              <a:t>year</a:t>
            </a:r>
            <a:r>
              <a:rPr lang="nl-BE" dirty="0"/>
              <a:t>, </a:t>
            </a:r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exact </a:t>
            </a:r>
            <a:r>
              <a:rPr lang="nl-BE" dirty="0" err="1"/>
              <a:t>same</a:t>
            </a:r>
            <a:r>
              <a:rPr lang="nl-BE" dirty="0"/>
              <a:t> time </a:t>
            </a:r>
            <a:r>
              <a:rPr lang="nl-BE" dirty="0" err="1"/>
              <a:t>period</a:t>
            </a:r>
            <a:r>
              <a:rPr lang="nl-BE" dirty="0"/>
              <a:t>.</a:t>
            </a:r>
          </a:p>
          <a:p>
            <a:r>
              <a:rPr lang="nl-BE" dirty="0"/>
              <a:t>It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depends</a:t>
            </a:r>
            <a:r>
              <a:rPr lang="nl-BE" dirty="0"/>
              <a:t> on </a:t>
            </a:r>
            <a:r>
              <a:rPr lang="nl-BE" dirty="0" err="1"/>
              <a:t>which</a:t>
            </a:r>
            <a:r>
              <a:rPr lang="nl-BE" dirty="0"/>
              <a:t> scans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include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analysis.  SO YOU MUST BE CAREFUL!!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9152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Another</a:t>
            </a:r>
            <a:r>
              <a:rPr lang="nl-BE" dirty="0"/>
              <a:t> concern is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software does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compensate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aging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5381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guidelines</a:t>
            </a:r>
            <a:r>
              <a:rPr lang="nl-BE" dirty="0"/>
              <a:t> </a:t>
            </a:r>
            <a:r>
              <a:rPr lang="nl-BE" dirty="0" err="1"/>
              <a:t>suggest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OCT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useful</a:t>
            </a:r>
            <a:r>
              <a:rPr lang="nl-BE" dirty="0"/>
              <a:t> at first assessment, but </a:t>
            </a:r>
            <a:r>
              <a:rPr lang="nl-BE" dirty="0" err="1"/>
              <a:t>the</a:t>
            </a:r>
            <a:r>
              <a:rPr lang="nl-BE" dirty="0"/>
              <a:t> diagnosis of glaucoma </a:t>
            </a:r>
            <a:r>
              <a:rPr lang="nl-BE" dirty="0" err="1"/>
              <a:t>cannot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made on </a:t>
            </a:r>
            <a:r>
              <a:rPr lang="nl-BE" dirty="0" err="1"/>
              <a:t>the</a:t>
            </a:r>
            <a:r>
              <a:rPr lang="nl-BE" dirty="0"/>
              <a:t> basis of OCT </a:t>
            </a:r>
            <a:r>
              <a:rPr lang="nl-BE" dirty="0" err="1"/>
              <a:t>alone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33901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Just</a:t>
            </a:r>
            <a:r>
              <a:rPr lang="nl-BE" baseline="0" dirty="0"/>
              <a:t> as there is a normal hair loss due to aging, there is also a normal loss of RNFL thickness simply due to aging.</a:t>
            </a:r>
          </a:p>
          <a:p>
            <a:r>
              <a:rPr lang="nl-BE" baseline="0" dirty="0"/>
              <a:t>Therefore it is important to differentiate </a:t>
            </a:r>
            <a:r>
              <a:rPr lang="nl-BE" b="1" baseline="0" dirty="0"/>
              <a:t>glaucomatous</a:t>
            </a:r>
            <a:r>
              <a:rPr lang="nl-BE" baseline="0" dirty="0"/>
              <a:t> rim loss from </a:t>
            </a:r>
            <a:r>
              <a:rPr lang="nl-BE" b="1" baseline="0" dirty="0"/>
              <a:t>natural</a:t>
            </a:r>
            <a:r>
              <a:rPr lang="nl-BE" baseline="0" dirty="0"/>
              <a:t> rim loss associated with aging.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39092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Let’s summarize a few points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/>
              <a:t>*Studies have found </a:t>
            </a:r>
            <a:r>
              <a:rPr lang="nl-BE" dirty="0" err="1"/>
              <a:t>an</a:t>
            </a:r>
            <a:r>
              <a:rPr lang="nl-BE" dirty="0"/>
              <a:t> *</a:t>
            </a:r>
            <a:r>
              <a:rPr lang="nl-BE" dirty="0" err="1"/>
              <a:t>age-related</a:t>
            </a:r>
            <a:r>
              <a:rPr lang="nl-BE" baseline="0" dirty="0"/>
              <a:t> loss of RNFL of </a:t>
            </a:r>
            <a:r>
              <a:rPr lang="nl-BE" baseline="0" dirty="0" err="1"/>
              <a:t>about</a:t>
            </a:r>
            <a:r>
              <a:rPr lang="nl-BE" baseline="0" dirty="0"/>
              <a:t> 0,5µ </a:t>
            </a:r>
            <a:r>
              <a:rPr lang="nl-BE" b="0" baseline="0" dirty="0"/>
              <a:t>per </a:t>
            </a:r>
            <a:r>
              <a:rPr lang="nl-BE" b="0" baseline="0" dirty="0" err="1"/>
              <a:t>year</a:t>
            </a:r>
            <a:r>
              <a:rPr lang="nl-BE" b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/>
              <a:t>*On the other hand: *</a:t>
            </a:r>
            <a:r>
              <a:rPr lang="nl-BE" baseline="0" dirty="0" err="1"/>
              <a:t>progressive</a:t>
            </a:r>
            <a:r>
              <a:rPr lang="nl-BE" baseline="0" dirty="0"/>
              <a:t> glaucoma patients show a loss of RNFL of </a:t>
            </a:r>
            <a:r>
              <a:rPr lang="nl-BE" baseline="0" dirty="0" err="1"/>
              <a:t>about</a:t>
            </a:r>
            <a:r>
              <a:rPr lang="nl-BE" baseline="0" dirty="0"/>
              <a:t> 2µ </a:t>
            </a:r>
            <a:r>
              <a:rPr lang="nl-BE" b="0" baseline="0" dirty="0"/>
              <a:t>per year.</a:t>
            </a:r>
          </a:p>
          <a:p>
            <a:r>
              <a:rPr lang="nl-BE" baseline="0" dirty="0"/>
              <a:t>We *</a:t>
            </a:r>
            <a:r>
              <a:rPr lang="nl-BE" baseline="0" dirty="0" err="1"/>
              <a:t>notice</a:t>
            </a:r>
            <a:r>
              <a:rPr lang="nl-BE" baseline="0" dirty="0"/>
              <a:t> </a:t>
            </a:r>
            <a:r>
              <a:rPr lang="nl-BE" baseline="0" dirty="0" err="1"/>
              <a:t>that</a:t>
            </a:r>
            <a:r>
              <a:rPr lang="nl-BE" baseline="0" dirty="0"/>
              <a:t> </a:t>
            </a:r>
            <a:r>
              <a:rPr lang="nl-BE" b="1" baseline="0" dirty="0"/>
              <a:t>progressive glaucoma </a:t>
            </a:r>
            <a:r>
              <a:rPr lang="nl-BE" b="0" baseline="0" dirty="0"/>
              <a:t>has a rate of change that is </a:t>
            </a:r>
            <a:r>
              <a:rPr lang="nl-BE" b="0" baseline="0" dirty="0" err="1"/>
              <a:t>about</a:t>
            </a:r>
            <a:r>
              <a:rPr lang="nl-BE" b="0" baseline="0" dirty="0"/>
              <a:t> 4 </a:t>
            </a:r>
            <a:r>
              <a:rPr lang="nl-BE" baseline="0" dirty="0"/>
              <a:t>times faster than </a:t>
            </a:r>
            <a:r>
              <a:rPr lang="nl-BE" b="1" baseline="0" dirty="0"/>
              <a:t>normal aging</a:t>
            </a:r>
            <a:r>
              <a:rPr lang="nl-BE" baseline="0" dirty="0"/>
              <a:t>.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3785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patient</a:t>
            </a:r>
            <a:r>
              <a:rPr lang="nl-NL" dirty="0"/>
              <a:t> shows </a:t>
            </a:r>
            <a:r>
              <a:rPr lang="nl-NL" dirty="0" err="1"/>
              <a:t>definite</a:t>
            </a:r>
            <a:r>
              <a:rPr lang="nl-NL" dirty="0"/>
              <a:t> </a:t>
            </a:r>
            <a:r>
              <a:rPr lang="nl-NL" dirty="0" err="1"/>
              <a:t>progression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RNFL </a:t>
            </a:r>
            <a:r>
              <a:rPr lang="nl-NL" dirty="0" err="1"/>
              <a:t>thickness</a:t>
            </a:r>
            <a:r>
              <a:rPr lang="nl-NL" dirty="0"/>
              <a:t> over 6 </a:t>
            </a:r>
            <a:r>
              <a:rPr lang="nl-NL" dirty="0" err="1"/>
              <a:t>years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important </a:t>
            </a:r>
            <a:r>
              <a:rPr lang="nl-NL" dirty="0" err="1"/>
              <a:t>rate</a:t>
            </a:r>
            <a:r>
              <a:rPr lang="nl-NL" dirty="0"/>
              <a:t> of </a:t>
            </a:r>
            <a:r>
              <a:rPr lang="nl-NL" dirty="0" err="1"/>
              <a:t>progression</a:t>
            </a:r>
            <a:r>
              <a:rPr lang="nl-NL" dirty="0"/>
              <a:t> of -3,8µ/</a:t>
            </a:r>
            <a:r>
              <a:rPr lang="nl-NL" dirty="0" err="1"/>
              <a:t>yr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inferior</a:t>
            </a:r>
            <a:r>
              <a:rPr lang="nl-NL" dirty="0"/>
              <a:t> RNFL.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D2170-5696-4BE6-AD85-3E581BACA478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08843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While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patient</a:t>
            </a:r>
            <a:r>
              <a:rPr lang="nl-NL" dirty="0"/>
              <a:t> shows a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stable</a:t>
            </a:r>
            <a:r>
              <a:rPr lang="nl-NL" dirty="0"/>
              <a:t> RNFL </a:t>
            </a:r>
            <a:r>
              <a:rPr lang="nl-NL" dirty="0" err="1"/>
              <a:t>thickness</a:t>
            </a:r>
            <a:r>
              <a:rPr lang="nl-NL" dirty="0"/>
              <a:t> over 7 </a:t>
            </a:r>
            <a:r>
              <a:rPr lang="nl-NL" dirty="0" err="1"/>
              <a:t>years</a:t>
            </a:r>
            <a:r>
              <a:rPr lang="nl-NL" dirty="0"/>
              <a:t>. *</a:t>
            </a:r>
            <a:r>
              <a:rPr lang="nl-NL" dirty="0" err="1"/>
              <a:t>Probably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small </a:t>
            </a:r>
            <a:r>
              <a:rPr lang="nl-NL" dirty="0" err="1"/>
              <a:t>decline</a:t>
            </a:r>
            <a:r>
              <a:rPr lang="nl-NL" dirty="0"/>
              <a:t> is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normal</a:t>
            </a:r>
            <a:r>
              <a:rPr lang="nl-NL" dirty="0"/>
              <a:t> </a:t>
            </a:r>
            <a:r>
              <a:rPr lang="nl-NL" dirty="0" err="1"/>
              <a:t>aging</a:t>
            </a:r>
            <a:r>
              <a:rPr lang="nl-NL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But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current</a:t>
            </a:r>
            <a:r>
              <a:rPr lang="nl-NL" dirty="0"/>
              <a:t> GPA software does </a:t>
            </a:r>
            <a:r>
              <a:rPr lang="nl-NL" dirty="0" err="1"/>
              <a:t>not</a:t>
            </a:r>
            <a:r>
              <a:rPr lang="nl-NL" dirty="0"/>
              <a:t> take </a:t>
            </a:r>
            <a:r>
              <a:rPr lang="nl-NL" dirty="0" err="1"/>
              <a:t>normal</a:t>
            </a:r>
            <a:r>
              <a:rPr lang="nl-NL" dirty="0"/>
              <a:t> </a:t>
            </a:r>
            <a:r>
              <a:rPr lang="nl-NL" dirty="0" err="1"/>
              <a:t>aging</a:t>
            </a:r>
            <a:r>
              <a:rPr lang="nl-NL" dirty="0"/>
              <a:t> </a:t>
            </a:r>
            <a:r>
              <a:rPr lang="nl-NL" dirty="0" err="1"/>
              <a:t>effects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account: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flagged</a:t>
            </a:r>
            <a:r>
              <a:rPr lang="nl-NL" dirty="0"/>
              <a:t> as </a:t>
            </a:r>
            <a:r>
              <a:rPr lang="nl-NL" dirty="0" err="1"/>
              <a:t>progression</a:t>
            </a:r>
            <a:r>
              <a:rPr lang="nl-NL" dirty="0"/>
              <a:t>, even </a:t>
            </a:r>
            <a:r>
              <a:rPr lang="nl-NL" dirty="0" err="1"/>
              <a:t>though</a:t>
            </a:r>
            <a:r>
              <a:rPr lang="nl-NL" dirty="0"/>
              <a:t> </a:t>
            </a:r>
            <a:r>
              <a:rPr lang="nl-NL" dirty="0" err="1"/>
              <a:t>probably</a:t>
            </a:r>
            <a:r>
              <a:rPr lang="nl-NL" dirty="0"/>
              <a:t> </a:t>
            </a:r>
            <a:r>
              <a:rPr lang="nl-NL" dirty="0" err="1"/>
              <a:t>it’s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normal</a:t>
            </a:r>
            <a:r>
              <a:rPr lang="nl-NL" dirty="0"/>
              <a:t> </a:t>
            </a:r>
            <a:r>
              <a:rPr lang="nl-NL" dirty="0" err="1"/>
              <a:t>aging</a:t>
            </a:r>
            <a:r>
              <a:rPr lang="nl-NL" dirty="0"/>
              <a:t>…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D2170-5696-4BE6-AD85-3E581BACA478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1555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finally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different OCT machines are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interchangeable</a:t>
            </a:r>
            <a:r>
              <a:rPr lang="nl-BE" dirty="0"/>
              <a:t>. </a:t>
            </a:r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follow-up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machine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 </a:t>
            </a:r>
            <a:r>
              <a:rPr lang="nl-BE" dirty="0" err="1"/>
              <a:t>every</a:t>
            </a:r>
            <a:r>
              <a:rPr lang="nl-BE" dirty="0"/>
              <a:t> time.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54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890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</a:t>
            </a:r>
            <a:r>
              <a:rPr lang="nl-BE" dirty="0" err="1"/>
              <a:t>cannot</a:t>
            </a:r>
            <a:r>
              <a:rPr lang="nl-BE" dirty="0"/>
              <a:t> </a:t>
            </a:r>
            <a:r>
              <a:rPr lang="nl-BE" dirty="0" err="1"/>
              <a:t>compare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scans taken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Optovue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those</a:t>
            </a:r>
            <a:r>
              <a:rPr lang="nl-BE" dirty="0"/>
              <a:t> taken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Heidelberg,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instance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00798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Here we </a:t>
            </a:r>
            <a:r>
              <a:rPr lang="nl-BE" dirty="0" err="1"/>
              <a:t>see</a:t>
            </a:r>
            <a:r>
              <a:rPr lang="nl-BE" dirty="0"/>
              <a:t> a </a:t>
            </a:r>
            <a:r>
              <a:rPr lang="nl-BE" dirty="0" err="1"/>
              <a:t>patient</a:t>
            </a:r>
            <a:r>
              <a:rPr lang="nl-BE" dirty="0"/>
              <a:t> </a:t>
            </a:r>
            <a:r>
              <a:rPr lang="nl-BE" dirty="0" err="1"/>
              <a:t>who</a:t>
            </a:r>
            <a:r>
              <a:rPr lang="nl-BE" dirty="0"/>
              <a:t> was </a:t>
            </a:r>
            <a:r>
              <a:rPr lang="nl-BE" dirty="0" err="1"/>
              <a:t>referred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me </a:t>
            </a:r>
            <a:r>
              <a:rPr lang="nl-BE" dirty="0" err="1"/>
              <a:t>and</a:t>
            </a:r>
            <a:r>
              <a:rPr lang="nl-BE" dirty="0"/>
              <a:t> had </a:t>
            </a:r>
            <a:r>
              <a:rPr lang="nl-BE" dirty="0" err="1"/>
              <a:t>brought</a:t>
            </a:r>
            <a:r>
              <a:rPr lang="nl-BE" dirty="0"/>
              <a:t> his </a:t>
            </a:r>
            <a:r>
              <a:rPr lang="nl-BE" dirty="0" err="1"/>
              <a:t>Optovue</a:t>
            </a:r>
            <a:r>
              <a:rPr lang="nl-BE" dirty="0"/>
              <a:t> OCT scan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him</a:t>
            </a:r>
            <a:r>
              <a:rPr lang="nl-BE" dirty="0"/>
              <a:t>.  *We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his *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was 85 </a:t>
            </a:r>
            <a:r>
              <a:rPr lang="nl-BE" dirty="0" err="1"/>
              <a:t>and</a:t>
            </a:r>
            <a:r>
              <a:rPr lang="nl-BE" dirty="0"/>
              <a:t> 88µ.</a:t>
            </a:r>
          </a:p>
          <a:p>
            <a:r>
              <a:rPr lang="nl-BE" dirty="0"/>
              <a:t>*</a:t>
            </a:r>
            <a:r>
              <a:rPr lang="nl-BE" dirty="0" err="1"/>
              <a:t>Only</a:t>
            </a:r>
            <a:r>
              <a:rPr lang="nl-BE" dirty="0"/>
              <a:t> 2 </a:t>
            </a:r>
            <a:r>
              <a:rPr lang="nl-BE" dirty="0" err="1"/>
              <a:t>months</a:t>
            </a:r>
            <a:r>
              <a:rPr lang="nl-BE" dirty="0"/>
              <a:t> later I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took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OCT scan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Cirrus machine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gave </a:t>
            </a:r>
            <a:r>
              <a:rPr lang="nl-BE" dirty="0" err="1"/>
              <a:t>very</a:t>
            </a:r>
            <a:r>
              <a:rPr lang="nl-BE" dirty="0"/>
              <a:t> different </a:t>
            </a:r>
            <a:r>
              <a:rPr lang="nl-BE" dirty="0" err="1"/>
              <a:t>numbers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: 75 </a:t>
            </a:r>
            <a:r>
              <a:rPr lang="nl-BE" dirty="0" err="1"/>
              <a:t>and</a:t>
            </a:r>
            <a:r>
              <a:rPr lang="nl-BE" dirty="0"/>
              <a:t> 81µ.</a:t>
            </a:r>
          </a:p>
          <a:p>
            <a:r>
              <a:rPr lang="nl-BE" dirty="0"/>
              <a:t>We </a:t>
            </a:r>
            <a:r>
              <a:rPr lang="nl-BE" dirty="0" err="1"/>
              <a:t>cannot</a:t>
            </a:r>
            <a:r>
              <a:rPr lang="nl-BE" dirty="0"/>
              <a:t> </a:t>
            </a:r>
            <a:r>
              <a:rPr lang="nl-BE" dirty="0" err="1"/>
              <a:t>compare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different OCT machines.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10124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of OCT </a:t>
            </a:r>
            <a:r>
              <a:rPr lang="nl-BE" dirty="0" err="1"/>
              <a:t>for</a:t>
            </a:r>
            <a:r>
              <a:rPr lang="nl-BE" dirty="0"/>
              <a:t> END STAGE glaucoma?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22843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guidelines</a:t>
            </a:r>
            <a:r>
              <a:rPr lang="nl-BE" dirty="0"/>
              <a:t> state </a:t>
            </a:r>
            <a:r>
              <a:rPr lang="nl-BE" dirty="0" err="1"/>
              <a:t>that</a:t>
            </a:r>
            <a:r>
              <a:rPr lang="nl-BE" dirty="0"/>
              <a:t> “In cases of </a:t>
            </a:r>
            <a:r>
              <a:rPr lang="nl-BE" dirty="0" err="1"/>
              <a:t>advanced</a:t>
            </a:r>
            <a:r>
              <a:rPr lang="nl-BE" dirty="0"/>
              <a:t> </a:t>
            </a:r>
            <a:r>
              <a:rPr lang="nl-BE" dirty="0" err="1"/>
              <a:t>loss</a:t>
            </a:r>
            <a:r>
              <a:rPr lang="nl-BE" dirty="0"/>
              <a:t>, </a:t>
            </a:r>
            <a:r>
              <a:rPr lang="nl-BE" dirty="0" err="1"/>
              <a:t>progression</a:t>
            </a:r>
            <a:r>
              <a:rPr lang="nl-BE" dirty="0"/>
              <a:t> analysis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beyond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dynamic</a:t>
            </a:r>
            <a:r>
              <a:rPr lang="nl-BE" dirty="0"/>
              <a:t> range of </a:t>
            </a:r>
            <a:r>
              <a:rPr lang="nl-BE" dirty="0" err="1"/>
              <a:t>the</a:t>
            </a:r>
            <a:r>
              <a:rPr lang="nl-BE" dirty="0"/>
              <a:t> instrument”.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1730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This is due to a ‘floor</a:t>
            </a:r>
            <a:r>
              <a:rPr lang="nl-BE" baseline="0" dirty="0"/>
              <a:t> effect’: </a:t>
            </a:r>
            <a:r>
              <a:rPr lang="nl-BE" dirty="0"/>
              <a:t>RNFL thickness rarely falls below 50µ, because</a:t>
            </a:r>
            <a:r>
              <a:rPr lang="nl-BE" baseline="0" dirty="0"/>
              <a:t> it will always have some thickness, due to glial cells and </a:t>
            </a:r>
            <a:r>
              <a:rPr lang="nl-BE" baseline="0" dirty="0" err="1"/>
              <a:t>blood</a:t>
            </a:r>
            <a:r>
              <a:rPr lang="nl-BE" baseline="0" dirty="0"/>
              <a:t> </a:t>
            </a:r>
            <a:r>
              <a:rPr lang="nl-BE" baseline="0" dirty="0" err="1"/>
              <a:t>vessels</a:t>
            </a:r>
            <a:r>
              <a:rPr lang="nl-BE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err="1"/>
              <a:t>And</a:t>
            </a:r>
            <a:r>
              <a:rPr lang="nl-BE" baseline="0" dirty="0"/>
              <a:t> even when a patient becomes completely blind, there will still be something left that you can measure.  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789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When</a:t>
            </a:r>
            <a:r>
              <a:rPr lang="nl-BE" dirty="0"/>
              <a:t> we look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of OCT </a:t>
            </a:r>
            <a:r>
              <a:rPr lang="nl-BE" dirty="0" err="1"/>
              <a:t>for</a:t>
            </a:r>
            <a:r>
              <a:rPr lang="nl-BE" dirty="0"/>
              <a:t> glaucoma diagnosis, we </a:t>
            </a:r>
            <a:r>
              <a:rPr lang="nl-BE" dirty="0" err="1"/>
              <a:t>come</a:t>
            </a:r>
            <a:r>
              <a:rPr lang="nl-BE" dirty="0"/>
              <a:t> </a:t>
            </a:r>
            <a:r>
              <a:rPr lang="nl-BE" dirty="0" err="1"/>
              <a:t>across</a:t>
            </a:r>
            <a:r>
              <a:rPr lang="nl-BE" dirty="0"/>
              <a:t> </a:t>
            </a:r>
            <a:r>
              <a:rPr lang="nl-BE" dirty="0" err="1"/>
              <a:t>certain</a:t>
            </a:r>
            <a:r>
              <a:rPr lang="nl-BE" dirty="0"/>
              <a:t> </a:t>
            </a:r>
            <a:r>
              <a:rPr lang="nl-BE" dirty="0" err="1"/>
              <a:t>problems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concerns:</a:t>
            </a:r>
          </a:p>
          <a:p>
            <a:r>
              <a:rPr lang="nl-BE" dirty="0"/>
              <a:t>*</a:t>
            </a:r>
            <a:r>
              <a:rPr lang="nl-BE" dirty="0" err="1"/>
              <a:t>there’s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comparison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reference</a:t>
            </a:r>
            <a:r>
              <a:rPr lang="nl-BE" dirty="0"/>
              <a:t> database</a:t>
            </a:r>
          </a:p>
          <a:p>
            <a:r>
              <a:rPr lang="nl-BE" dirty="0"/>
              <a:t>*</a:t>
            </a:r>
            <a:r>
              <a:rPr lang="nl-BE" dirty="0" err="1"/>
              <a:t>there</a:t>
            </a:r>
            <a:r>
              <a:rPr lang="nl-BE" dirty="0"/>
              <a:t> are imaging </a:t>
            </a:r>
            <a:r>
              <a:rPr lang="nl-BE" dirty="0" err="1"/>
              <a:t>artefacts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software </a:t>
            </a:r>
            <a:r>
              <a:rPr lang="nl-BE" dirty="0" err="1"/>
              <a:t>errors</a:t>
            </a:r>
            <a:endParaRPr lang="nl-BE" dirty="0"/>
          </a:p>
          <a:p>
            <a:r>
              <a:rPr lang="nl-BE" dirty="0"/>
              <a:t>*</a:t>
            </a:r>
            <a:r>
              <a:rPr lang="nl-BE" dirty="0" err="1"/>
              <a:t>and</a:t>
            </a:r>
            <a:r>
              <a:rPr lang="nl-BE" dirty="0"/>
              <a:t>,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partial</a:t>
            </a:r>
            <a:r>
              <a:rPr lang="nl-BE" dirty="0"/>
              <a:t> agreement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clinical</a:t>
            </a:r>
            <a:r>
              <a:rPr lang="nl-BE" dirty="0"/>
              <a:t> </a:t>
            </a:r>
            <a:r>
              <a:rPr lang="nl-BE" dirty="0" err="1"/>
              <a:t>exam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VF </a:t>
            </a:r>
            <a:r>
              <a:rPr lang="nl-BE" dirty="0" err="1"/>
              <a:t>testing</a:t>
            </a:r>
            <a:r>
              <a:rPr lang="nl-BE" dirty="0"/>
              <a:t>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90698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This</a:t>
            </a:r>
            <a:r>
              <a:rPr lang="nl-BE" dirty="0"/>
              <a:t> is </a:t>
            </a:r>
            <a:r>
              <a:rPr lang="nl-BE" dirty="0" err="1"/>
              <a:t>one</a:t>
            </a:r>
            <a:r>
              <a:rPr lang="nl-BE" dirty="0"/>
              <a:t> of </a:t>
            </a:r>
            <a:r>
              <a:rPr lang="nl-BE" dirty="0" err="1"/>
              <a:t>my</a:t>
            </a:r>
            <a:r>
              <a:rPr lang="nl-BE" dirty="0"/>
              <a:t> </a:t>
            </a:r>
            <a:r>
              <a:rPr lang="nl-BE" dirty="0" err="1"/>
              <a:t>patients</a:t>
            </a:r>
            <a:r>
              <a:rPr lang="nl-BE" dirty="0"/>
              <a:t>. </a:t>
            </a:r>
            <a:r>
              <a:rPr lang="nl-BE" dirty="0" err="1"/>
              <a:t>She</a:t>
            </a:r>
            <a:r>
              <a:rPr lang="nl-BE" dirty="0"/>
              <a:t> is </a:t>
            </a:r>
            <a:r>
              <a:rPr lang="nl-BE" dirty="0" err="1"/>
              <a:t>nearly</a:t>
            </a:r>
            <a:r>
              <a:rPr lang="nl-BE" dirty="0"/>
              <a:t> blind 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central</a:t>
            </a:r>
            <a:r>
              <a:rPr lang="nl-BE" dirty="0"/>
              <a:t> 12° VF. </a:t>
            </a:r>
            <a:r>
              <a:rPr lang="nl-BE" dirty="0" err="1"/>
              <a:t>However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average</a:t>
            </a:r>
            <a:r>
              <a:rPr lang="nl-BE" dirty="0"/>
              <a:t> RNFL </a:t>
            </a:r>
            <a:r>
              <a:rPr lang="nl-BE" dirty="0" err="1"/>
              <a:t>thickness</a:t>
            </a:r>
            <a:r>
              <a:rPr lang="nl-BE" dirty="0"/>
              <a:t> </a:t>
            </a:r>
            <a:r>
              <a:rPr lang="nl-BE" dirty="0" err="1"/>
              <a:t>still</a:t>
            </a:r>
            <a:r>
              <a:rPr lang="nl-BE" dirty="0"/>
              <a:t> </a:t>
            </a:r>
            <a:r>
              <a:rPr lang="nl-BE" dirty="0" err="1"/>
              <a:t>measures</a:t>
            </a:r>
            <a:r>
              <a:rPr lang="nl-BE" dirty="0"/>
              <a:t> 58µ in </a:t>
            </a:r>
            <a:r>
              <a:rPr lang="nl-BE" dirty="0" err="1"/>
              <a:t>this</a:t>
            </a:r>
            <a:r>
              <a:rPr lang="nl-BE" dirty="0"/>
              <a:t> blind right </a:t>
            </a:r>
            <a:r>
              <a:rPr lang="nl-BE" dirty="0" err="1"/>
              <a:t>eye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10103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:  even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Goldmann</a:t>
            </a:r>
            <a:r>
              <a:rPr lang="nl-BE" dirty="0"/>
              <a:t> </a:t>
            </a:r>
            <a:r>
              <a:rPr lang="nl-BE" dirty="0" err="1"/>
              <a:t>periferal</a:t>
            </a:r>
            <a:r>
              <a:rPr lang="nl-BE" dirty="0"/>
              <a:t> field shows </a:t>
            </a:r>
            <a:r>
              <a:rPr lang="nl-BE" dirty="0" err="1"/>
              <a:t>almost</a:t>
            </a:r>
            <a:r>
              <a:rPr lang="nl-BE" dirty="0"/>
              <a:t> </a:t>
            </a:r>
            <a:r>
              <a:rPr lang="nl-BE" dirty="0" err="1"/>
              <a:t>nothing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, </a:t>
            </a:r>
            <a:r>
              <a:rPr lang="nl-BE" dirty="0" err="1"/>
              <a:t>however</a:t>
            </a:r>
            <a:r>
              <a:rPr lang="nl-BE" dirty="0"/>
              <a:t> we </a:t>
            </a:r>
            <a:r>
              <a:rPr lang="nl-BE" dirty="0" err="1"/>
              <a:t>still</a:t>
            </a:r>
            <a:r>
              <a:rPr lang="nl-BE" dirty="0"/>
              <a:t> </a:t>
            </a:r>
            <a:r>
              <a:rPr lang="nl-BE" dirty="0" err="1"/>
              <a:t>measure</a:t>
            </a:r>
            <a:r>
              <a:rPr lang="nl-BE" dirty="0"/>
              <a:t> 55µ on OCT.</a:t>
            </a:r>
          </a:p>
          <a:p>
            <a:r>
              <a:rPr lang="nl-BE" dirty="0" err="1"/>
              <a:t>So</a:t>
            </a:r>
            <a:r>
              <a:rPr lang="nl-BE" dirty="0"/>
              <a:t>, at </a:t>
            </a:r>
            <a:r>
              <a:rPr lang="nl-BE" dirty="0" err="1"/>
              <a:t>this</a:t>
            </a:r>
            <a:r>
              <a:rPr lang="nl-BE" dirty="0"/>
              <a:t> stage, </a:t>
            </a:r>
            <a:r>
              <a:rPr lang="nl-BE" dirty="0" err="1"/>
              <a:t>further</a:t>
            </a:r>
            <a:r>
              <a:rPr lang="nl-BE" dirty="0"/>
              <a:t> OCT scans are no </a:t>
            </a:r>
            <a:r>
              <a:rPr lang="nl-BE" dirty="0" err="1"/>
              <a:t>longer</a:t>
            </a:r>
            <a:r>
              <a:rPr lang="nl-BE" dirty="0"/>
              <a:t> </a:t>
            </a:r>
            <a:r>
              <a:rPr lang="nl-BE" dirty="0" err="1"/>
              <a:t>useful</a:t>
            </a:r>
            <a:r>
              <a:rPr lang="nl-BE" dirty="0"/>
              <a:t>, </a:t>
            </a:r>
            <a:r>
              <a:rPr lang="nl-BE" dirty="0" err="1"/>
              <a:t>since</a:t>
            </a:r>
            <a:r>
              <a:rPr lang="nl-BE" dirty="0"/>
              <a:t>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go </a:t>
            </a:r>
            <a:r>
              <a:rPr lang="nl-BE" dirty="0" err="1"/>
              <a:t>any</a:t>
            </a:r>
            <a:r>
              <a:rPr lang="nl-BE" dirty="0"/>
              <a:t> </a:t>
            </a:r>
            <a:r>
              <a:rPr lang="nl-BE" dirty="0" err="1"/>
              <a:t>lower</a:t>
            </a:r>
            <a:r>
              <a:rPr lang="nl-BE" dirty="0"/>
              <a:t> </a:t>
            </a:r>
            <a:r>
              <a:rPr lang="nl-BE" dirty="0" err="1"/>
              <a:t>than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floor level.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95880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then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final</a:t>
            </a:r>
            <a:r>
              <a:rPr lang="nl-BE" dirty="0"/>
              <a:t> question: is </a:t>
            </a:r>
            <a:r>
              <a:rPr lang="nl-BE" dirty="0" err="1"/>
              <a:t>there</a:t>
            </a:r>
            <a:r>
              <a:rPr lang="nl-BE" dirty="0"/>
              <a:t> a </a:t>
            </a:r>
            <a:r>
              <a:rPr lang="nl-BE" dirty="0" err="1"/>
              <a:t>role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OCT </a:t>
            </a:r>
            <a:r>
              <a:rPr lang="nl-BE" dirty="0" err="1"/>
              <a:t>angiography</a:t>
            </a:r>
            <a:r>
              <a:rPr lang="nl-BE" dirty="0"/>
              <a:t> in glaucoma?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4409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The </a:t>
            </a:r>
            <a:r>
              <a:rPr lang="nl-BE" dirty="0" err="1"/>
              <a:t>guidelines</a:t>
            </a:r>
            <a:r>
              <a:rPr lang="nl-BE" dirty="0"/>
              <a:t> state </a:t>
            </a:r>
            <a:r>
              <a:rPr lang="nl-BE" dirty="0" err="1"/>
              <a:t>that</a:t>
            </a:r>
            <a:r>
              <a:rPr lang="nl-BE" dirty="0"/>
              <a:t> “OCT </a:t>
            </a:r>
            <a:r>
              <a:rPr lang="nl-BE" dirty="0" err="1"/>
              <a:t>angiography</a:t>
            </a:r>
            <a:r>
              <a:rPr lang="nl-BE" dirty="0"/>
              <a:t> is a </a:t>
            </a:r>
            <a:r>
              <a:rPr lang="nl-BE" dirty="0" err="1"/>
              <a:t>rapidly</a:t>
            </a:r>
            <a:r>
              <a:rPr lang="nl-BE" dirty="0"/>
              <a:t> </a:t>
            </a:r>
            <a:r>
              <a:rPr lang="nl-BE" dirty="0" err="1"/>
              <a:t>evolving</a:t>
            </a:r>
            <a:r>
              <a:rPr lang="nl-BE" dirty="0"/>
              <a:t> </a:t>
            </a:r>
            <a:r>
              <a:rPr lang="nl-BE" dirty="0" err="1"/>
              <a:t>technology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of </a:t>
            </a:r>
            <a:r>
              <a:rPr lang="nl-BE" dirty="0" err="1"/>
              <a:t>which</a:t>
            </a:r>
            <a:r>
              <a:rPr lang="nl-BE" dirty="0"/>
              <a:t> is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yet</a:t>
            </a:r>
            <a:r>
              <a:rPr lang="nl-BE" dirty="0"/>
              <a:t> </a:t>
            </a:r>
            <a:r>
              <a:rPr lang="nl-BE" dirty="0" err="1"/>
              <a:t>defined</a:t>
            </a:r>
            <a:r>
              <a:rPr lang="nl-BE" dirty="0"/>
              <a:t> in glaucoma management”.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2200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 let </a:t>
            </a:r>
            <a:r>
              <a:rPr lang="nl-BE" dirty="0" err="1"/>
              <a:t>us</a:t>
            </a:r>
            <a:r>
              <a:rPr lang="nl-BE" dirty="0"/>
              <a:t> </a:t>
            </a:r>
            <a:r>
              <a:rPr lang="nl-BE" dirty="0" err="1"/>
              <a:t>summarize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new EGS </a:t>
            </a:r>
            <a:r>
              <a:rPr lang="nl-BE" dirty="0" err="1"/>
              <a:t>guidelines</a:t>
            </a:r>
            <a:r>
              <a:rPr lang="nl-BE" dirty="0"/>
              <a:t> on OCT: </a:t>
            </a:r>
          </a:p>
          <a:p>
            <a:r>
              <a:rPr lang="nl-BE" dirty="0"/>
              <a:t>*OCT ALONE does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provide</a:t>
            </a:r>
            <a:r>
              <a:rPr lang="nl-BE" dirty="0"/>
              <a:t> a glaucoma diagnosis, *</a:t>
            </a:r>
            <a:r>
              <a:rPr lang="nl-BE" dirty="0" err="1"/>
              <a:t>cannot</a:t>
            </a:r>
            <a:r>
              <a:rPr lang="nl-BE" dirty="0"/>
              <a:t> diagnose </a:t>
            </a:r>
            <a:r>
              <a:rPr lang="nl-BE" dirty="0" err="1"/>
              <a:t>progression</a:t>
            </a:r>
            <a:r>
              <a:rPr lang="nl-BE" dirty="0"/>
              <a:t>, *</a:t>
            </a:r>
            <a:r>
              <a:rPr lang="nl-BE" dirty="0" err="1"/>
              <a:t>cannot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end-stage glaucoma, </a:t>
            </a:r>
            <a:r>
              <a:rPr lang="nl-BE" dirty="0" err="1"/>
              <a:t>and</a:t>
            </a:r>
            <a:r>
              <a:rPr lang="nl-BE" dirty="0"/>
              <a:t> *OCT </a:t>
            </a:r>
            <a:r>
              <a:rPr lang="nl-BE" dirty="0" err="1"/>
              <a:t>angiography</a:t>
            </a:r>
            <a:r>
              <a:rPr lang="nl-BE" dirty="0"/>
              <a:t> does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yet</a:t>
            </a:r>
            <a:r>
              <a:rPr lang="nl-BE" dirty="0"/>
              <a:t> have a </a:t>
            </a:r>
            <a:r>
              <a:rPr lang="nl-BE" dirty="0" err="1"/>
              <a:t>role</a:t>
            </a:r>
            <a:r>
              <a:rPr lang="nl-BE" dirty="0"/>
              <a:t> in glaucoma management.</a:t>
            </a:r>
          </a:p>
          <a:p>
            <a:r>
              <a:rPr lang="nl-BE" dirty="0" err="1"/>
              <a:t>And</a:t>
            </a:r>
            <a:r>
              <a:rPr lang="nl-BE" dirty="0"/>
              <a:t> *</a:t>
            </a:r>
            <a:r>
              <a:rPr lang="nl-BE" dirty="0" err="1"/>
              <a:t>finally</a:t>
            </a:r>
            <a:r>
              <a:rPr lang="nl-BE" dirty="0"/>
              <a:t>, OCT *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cannot</a:t>
            </a:r>
            <a:r>
              <a:rPr lang="nl-BE" dirty="0"/>
              <a:t> </a:t>
            </a:r>
            <a:r>
              <a:rPr lang="nl-BE" dirty="0" err="1"/>
              <a:t>replace</a:t>
            </a:r>
            <a:r>
              <a:rPr lang="nl-BE" dirty="0"/>
              <a:t> </a:t>
            </a:r>
            <a:r>
              <a:rPr lang="nl-BE" dirty="0" err="1"/>
              <a:t>clinical</a:t>
            </a:r>
            <a:r>
              <a:rPr lang="nl-BE" dirty="0"/>
              <a:t> examination </a:t>
            </a:r>
            <a:r>
              <a:rPr lang="nl-BE" dirty="0" err="1"/>
              <a:t>and</a:t>
            </a:r>
            <a:r>
              <a:rPr lang="nl-BE" dirty="0"/>
              <a:t> VF testing.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92794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should</a:t>
            </a:r>
            <a:r>
              <a:rPr lang="nl-BE" dirty="0"/>
              <a:t> we </a:t>
            </a:r>
            <a:r>
              <a:rPr lang="nl-BE" dirty="0" err="1"/>
              <a:t>just</a:t>
            </a:r>
            <a:r>
              <a:rPr lang="nl-BE" dirty="0"/>
              <a:t> dump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old</a:t>
            </a:r>
            <a:r>
              <a:rPr lang="nl-BE" dirty="0"/>
              <a:t> machine???  Get </a:t>
            </a:r>
            <a:r>
              <a:rPr lang="nl-BE" dirty="0" err="1"/>
              <a:t>rid</a:t>
            </a:r>
            <a:r>
              <a:rPr lang="nl-BE" dirty="0"/>
              <a:t> of </a:t>
            </a:r>
            <a:r>
              <a:rPr lang="nl-BE" dirty="0" err="1"/>
              <a:t>it</a:t>
            </a:r>
            <a:r>
              <a:rPr lang="nl-BE" dirty="0"/>
              <a:t>? 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garbage</a:t>
            </a:r>
            <a:r>
              <a:rPr lang="nl-BE" dirty="0"/>
              <a:t>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5852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Well, </a:t>
            </a:r>
            <a:r>
              <a:rPr lang="nl-BE" dirty="0" err="1"/>
              <a:t>luckily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those</a:t>
            </a:r>
            <a:r>
              <a:rPr lang="nl-BE" dirty="0"/>
              <a:t> of </a:t>
            </a:r>
            <a:r>
              <a:rPr lang="nl-BE" dirty="0" err="1"/>
              <a:t>us</a:t>
            </a:r>
            <a:r>
              <a:rPr lang="nl-BE" dirty="0"/>
              <a:t> </a:t>
            </a:r>
            <a:r>
              <a:rPr lang="nl-BE" dirty="0" err="1"/>
              <a:t>who</a:t>
            </a:r>
            <a:r>
              <a:rPr lang="nl-BE" dirty="0"/>
              <a:t> </a:t>
            </a:r>
            <a:r>
              <a:rPr lang="nl-BE" dirty="0" err="1"/>
              <a:t>spent</a:t>
            </a:r>
            <a:r>
              <a:rPr lang="nl-BE" dirty="0"/>
              <a:t> a lot of money on </a:t>
            </a:r>
            <a:r>
              <a:rPr lang="nl-BE" dirty="0" err="1"/>
              <a:t>this</a:t>
            </a:r>
            <a:r>
              <a:rPr lang="nl-BE" dirty="0"/>
              <a:t> fine toy, </a:t>
            </a:r>
            <a:r>
              <a:rPr lang="nl-BE" dirty="0" err="1"/>
              <a:t>there</a:t>
            </a:r>
            <a:r>
              <a:rPr lang="nl-BE" dirty="0"/>
              <a:t> was </a:t>
            </a:r>
            <a:r>
              <a:rPr lang="nl-BE" dirty="0" err="1"/>
              <a:t>one</a:t>
            </a:r>
            <a:r>
              <a:rPr lang="nl-BE" dirty="0"/>
              <a:t> recent important trial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showed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combining</a:t>
            </a:r>
            <a:r>
              <a:rPr lang="nl-BE" dirty="0"/>
              <a:t> VF </a:t>
            </a:r>
            <a:r>
              <a:rPr lang="nl-BE" dirty="0" err="1"/>
              <a:t>and</a:t>
            </a:r>
            <a:r>
              <a:rPr lang="nl-BE" dirty="0"/>
              <a:t> OCT data </a:t>
            </a:r>
            <a:r>
              <a:rPr lang="nl-BE" dirty="0" err="1"/>
              <a:t>identified</a:t>
            </a:r>
            <a:r>
              <a:rPr lang="nl-BE" dirty="0"/>
              <a:t> </a:t>
            </a:r>
            <a:r>
              <a:rPr lang="nl-BE" dirty="0" err="1"/>
              <a:t>progression</a:t>
            </a:r>
            <a:r>
              <a:rPr lang="nl-BE" dirty="0"/>
              <a:t> more </a:t>
            </a:r>
            <a:r>
              <a:rPr lang="nl-BE" dirty="0" err="1"/>
              <a:t>quickly</a:t>
            </a:r>
            <a:r>
              <a:rPr lang="nl-BE" dirty="0"/>
              <a:t> </a:t>
            </a:r>
            <a:r>
              <a:rPr lang="nl-BE" dirty="0" err="1"/>
              <a:t>than</a:t>
            </a:r>
            <a:r>
              <a:rPr lang="nl-BE" dirty="0"/>
              <a:t> </a:t>
            </a:r>
            <a:r>
              <a:rPr lang="nl-BE" dirty="0" err="1"/>
              <a:t>using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VF data.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8805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This</a:t>
            </a:r>
            <a:r>
              <a:rPr lang="nl-BE" dirty="0"/>
              <a:t> EGS flowchart shows </a:t>
            </a:r>
            <a:r>
              <a:rPr lang="nl-BE" dirty="0" err="1"/>
              <a:t>that</a:t>
            </a:r>
            <a:r>
              <a:rPr lang="nl-BE" dirty="0"/>
              <a:t> we </a:t>
            </a:r>
            <a:r>
              <a:rPr lang="nl-BE" dirty="0" err="1"/>
              <a:t>should</a:t>
            </a:r>
            <a:r>
              <a:rPr lang="nl-BE" dirty="0"/>
              <a:t> combine *</a:t>
            </a:r>
            <a:r>
              <a:rPr lang="nl-BE" dirty="0" err="1"/>
              <a:t>functional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*</a:t>
            </a:r>
            <a:r>
              <a:rPr lang="nl-BE" dirty="0" err="1"/>
              <a:t>structural</a:t>
            </a:r>
            <a:r>
              <a:rPr lang="nl-BE" dirty="0"/>
              <a:t> tests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diagnosis of glaucoma.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67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91160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nl-BE" dirty="0">
                <a:solidFill>
                  <a:srgbClr val="000000"/>
                </a:solidFill>
              </a:rPr>
              <a:t>So, it is important</a:t>
            </a:r>
            <a:r>
              <a:rPr lang="en-US" altLang="nl-BE" baseline="0" dirty="0">
                <a:solidFill>
                  <a:srgbClr val="000000"/>
                </a:solidFill>
              </a:rPr>
              <a:t> to assess </a:t>
            </a:r>
            <a:r>
              <a:rPr lang="en-US" altLang="nl-BE" b="1" i="1" dirty="0">
                <a:solidFill>
                  <a:srgbClr val="FF0000"/>
                </a:solidFill>
              </a:rPr>
              <a:t>both</a:t>
            </a:r>
            <a:r>
              <a:rPr lang="en-US" altLang="nl-BE" i="1" dirty="0">
                <a:solidFill>
                  <a:srgbClr val="FF0000"/>
                </a:solidFill>
              </a:rPr>
              <a:t> structure </a:t>
            </a:r>
            <a:r>
              <a:rPr lang="en-US" altLang="nl-BE" b="1" i="1" dirty="0">
                <a:solidFill>
                  <a:srgbClr val="FF0000"/>
                </a:solidFill>
              </a:rPr>
              <a:t>and</a:t>
            </a:r>
            <a:r>
              <a:rPr lang="en-US" altLang="nl-BE" i="1" dirty="0">
                <a:solidFill>
                  <a:srgbClr val="FF0000"/>
                </a:solidFill>
              </a:rPr>
              <a:t> function</a:t>
            </a:r>
            <a:r>
              <a:rPr lang="en-US" altLang="nl-BE" dirty="0">
                <a:solidFill>
                  <a:srgbClr val="000000"/>
                </a:solidFill>
              </a:rPr>
              <a:t>  when making clinical decisions.</a:t>
            </a:r>
            <a:endParaRPr lang="en-US" altLang="nl-BE" b="1" i="1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5078-E0BA-45C7-8DEB-67467512EA66}" type="slidenum">
              <a:rPr lang="nl-BE" smtClean="0"/>
              <a:t>68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00897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jdelijke aanduiding voor dia-afbeelding 1">
            <a:extLst>
              <a:ext uri="{FF2B5EF4-FFF2-40B4-BE49-F238E27FC236}">
                <a16:creationId xmlns:a16="http://schemas.microsoft.com/office/drawing/2014/main" id="{4108F781-FCBA-4155-8835-F81A91C0CA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Tijdelijke aanduiding voor notities 2">
            <a:extLst>
              <a:ext uri="{FF2B5EF4-FFF2-40B4-BE49-F238E27FC236}">
                <a16:creationId xmlns:a16="http://schemas.microsoft.com/office/drawing/2014/main" id="{02B57BA6-3167-4246-9A4E-1B33E40A8B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/>
              <a:t>But most </a:t>
            </a:r>
            <a:r>
              <a:rPr lang="nl-BE" altLang="nl-BE" dirty="0" err="1"/>
              <a:t>importantly</a:t>
            </a:r>
            <a:r>
              <a:rPr lang="nl-BE" altLang="nl-BE" dirty="0"/>
              <a:t>, </a:t>
            </a:r>
            <a:r>
              <a:rPr lang="nl-BE" altLang="nl-BE" dirty="0" err="1"/>
              <a:t>don’t</a:t>
            </a:r>
            <a:r>
              <a:rPr lang="nl-BE" altLang="nl-BE" dirty="0"/>
              <a:t> </a:t>
            </a:r>
            <a:r>
              <a:rPr lang="nl-BE" altLang="nl-BE" dirty="0" err="1"/>
              <a:t>forget</a:t>
            </a:r>
            <a:r>
              <a:rPr lang="nl-BE" altLang="nl-BE" dirty="0"/>
              <a:t> </a:t>
            </a:r>
            <a:r>
              <a:rPr lang="nl-BE" altLang="nl-BE" dirty="0" err="1"/>
              <a:t>to</a:t>
            </a:r>
            <a:r>
              <a:rPr lang="nl-BE" altLang="nl-BE" dirty="0"/>
              <a:t> THINK! *</a:t>
            </a:r>
            <a:r>
              <a:rPr lang="nl-BE" altLang="nl-BE" dirty="0" err="1"/>
              <a:t>Thanks</a:t>
            </a:r>
            <a:r>
              <a:rPr lang="nl-BE" altLang="nl-BE" dirty="0"/>
              <a:t>.</a:t>
            </a:r>
          </a:p>
        </p:txBody>
      </p:sp>
      <p:sp>
        <p:nvSpPr>
          <p:cNvPr id="99332" name="Tijdelijke aanduiding voor dianummer 3">
            <a:extLst>
              <a:ext uri="{FF2B5EF4-FFF2-40B4-BE49-F238E27FC236}">
                <a16:creationId xmlns:a16="http://schemas.microsoft.com/office/drawing/2014/main" id="{F28E17C7-AC72-4B74-A06A-A30DE4F7C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F32092-80F4-43D4-8573-FB6766ACD9E5}" type="slidenum">
              <a:rPr lang="nl-BE" altLang="nl-BE"/>
              <a:pPr>
                <a:spcBef>
                  <a:spcPct val="0"/>
                </a:spcBef>
              </a:pPr>
              <a:t>69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252079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reference</a:t>
            </a:r>
            <a:r>
              <a:rPr lang="nl-BE" dirty="0"/>
              <a:t> database…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505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dia-afbeelding 1">
            <a:extLst>
              <a:ext uri="{FF2B5EF4-FFF2-40B4-BE49-F238E27FC236}">
                <a16:creationId xmlns:a16="http://schemas.microsoft.com/office/drawing/2014/main" id="{D24A2BD3-EF6F-4783-A95A-55AA78A2EE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5" name="Tijdelijke aanduiding voor notities 2">
            <a:extLst>
              <a:ext uri="{FF2B5EF4-FFF2-40B4-BE49-F238E27FC236}">
                <a16:creationId xmlns:a16="http://schemas.microsoft.com/office/drawing/2014/main" id="{D667C9EE-AF0B-4DBE-AD17-068EE7C9D3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>
                <a:latin typeface="Arial" panose="020B0604020202020204" pitchFamily="34" charset="0"/>
              </a:rPr>
              <a:t>We </a:t>
            </a:r>
            <a:r>
              <a:rPr lang="nl-BE" altLang="nl-BE" dirty="0" err="1">
                <a:latin typeface="Arial" panose="020B0604020202020204" pitchFamily="34" charset="0"/>
              </a:rPr>
              <a:t>all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know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that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the</a:t>
            </a:r>
            <a:r>
              <a:rPr lang="nl-BE" altLang="nl-BE" dirty="0">
                <a:latin typeface="Arial" panose="020B0604020202020204" pitchFamily="34" charset="0"/>
              </a:rPr>
              <a:t> OCT </a:t>
            </a:r>
            <a:r>
              <a:rPr lang="nl-BE" altLang="nl-BE" dirty="0" err="1">
                <a:latin typeface="Arial" panose="020B0604020202020204" pitchFamily="34" charset="0"/>
              </a:rPr>
              <a:t>exam</a:t>
            </a:r>
            <a:r>
              <a:rPr lang="nl-BE" altLang="nl-BE" dirty="0">
                <a:latin typeface="Arial" panose="020B0604020202020204" pitchFamily="34" charset="0"/>
              </a:rPr>
              <a:t> of </a:t>
            </a:r>
            <a:r>
              <a:rPr lang="nl-BE" altLang="nl-BE" dirty="0" err="1">
                <a:latin typeface="Arial" panose="020B0604020202020204" pitchFamily="34" charset="0"/>
              </a:rPr>
              <a:t>an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individual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patient</a:t>
            </a:r>
            <a:r>
              <a:rPr lang="nl-BE" altLang="nl-BE" dirty="0">
                <a:latin typeface="Arial" panose="020B0604020202020204" pitchFamily="34" charset="0"/>
              </a:rPr>
              <a:t> is </a:t>
            </a:r>
            <a:r>
              <a:rPr lang="nl-BE" altLang="nl-BE" dirty="0" err="1">
                <a:latin typeface="Arial" panose="020B0604020202020204" pitchFamily="34" charset="0"/>
              </a:rPr>
              <a:t>compared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to</a:t>
            </a:r>
            <a:r>
              <a:rPr lang="nl-BE" altLang="nl-BE" dirty="0">
                <a:latin typeface="Arial" panose="020B0604020202020204" pitchFamily="34" charset="0"/>
              </a:rPr>
              <a:t> a ‘</a:t>
            </a:r>
            <a:r>
              <a:rPr lang="nl-BE" altLang="nl-BE" dirty="0" err="1">
                <a:latin typeface="Arial" panose="020B0604020202020204" pitchFamily="34" charset="0"/>
              </a:rPr>
              <a:t>normative</a:t>
            </a:r>
            <a:r>
              <a:rPr lang="nl-BE" altLang="nl-BE" dirty="0">
                <a:latin typeface="Arial" panose="020B0604020202020204" pitchFamily="34" charset="0"/>
              </a:rPr>
              <a:t> database’ </a:t>
            </a:r>
            <a:r>
              <a:rPr lang="nl-BE" altLang="nl-BE" dirty="0" err="1">
                <a:latin typeface="Arial" panose="020B0604020202020204" pitchFamily="34" charset="0"/>
              </a:rPr>
              <a:t>to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tell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us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whether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the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exam</a:t>
            </a:r>
            <a:r>
              <a:rPr lang="nl-BE" altLang="nl-BE" dirty="0">
                <a:latin typeface="Arial" panose="020B0604020202020204" pitchFamily="34" charset="0"/>
              </a:rPr>
              <a:t> is ‘</a:t>
            </a:r>
            <a:r>
              <a:rPr lang="nl-BE" altLang="nl-BE" dirty="0" err="1">
                <a:latin typeface="Arial" panose="020B0604020202020204" pitchFamily="34" charset="0"/>
              </a:rPr>
              <a:t>normal</a:t>
            </a:r>
            <a:r>
              <a:rPr lang="nl-BE" altLang="nl-BE" dirty="0">
                <a:latin typeface="Arial" panose="020B0604020202020204" pitchFamily="34" charset="0"/>
              </a:rPr>
              <a:t>’, ‘borderline’ or ‘</a:t>
            </a:r>
            <a:r>
              <a:rPr lang="nl-BE" altLang="nl-BE" dirty="0" err="1">
                <a:latin typeface="Arial" panose="020B0604020202020204" pitchFamily="34" charset="0"/>
              </a:rPr>
              <a:t>outside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normal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limits</a:t>
            </a:r>
            <a:r>
              <a:rPr lang="nl-BE" altLang="nl-BE" dirty="0">
                <a:latin typeface="Arial" panose="020B0604020202020204" pitchFamily="34" charset="0"/>
              </a:rPr>
              <a:t>’. But </a:t>
            </a:r>
            <a:r>
              <a:rPr lang="nl-BE" altLang="nl-BE" dirty="0" err="1">
                <a:latin typeface="Arial" panose="020B0604020202020204" pitchFamily="34" charset="0"/>
              </a:rPr>
              <a:t>the</a:t>
            </a:r>
            <a:r>
              <a:rPr lang="nl-BE" altLang="nl-BE" dirty="0">
                <a:latin typeface="Arial" panose="020B0604020202020204" pitchFamily="34" charset="0"/>
              </a:rPr>
              <a:t> real question is: “</a:t>
            </a:r>
            <a:r>
              <a:rPr lang="nl-BE" altLang="nl-BE" dirty="0" err="1">
                <a:latin typeface="Arial" panose="020B0604020202020204" pitchFamily="34" charset="0"/>
              </a:rPr>
              <a:t>what</a:t>
            </a:r>
            <a:r>
              <a:rPr lang="nl-BE" altLang="nl-BE" dirty="0">
                <a:latin typeface="Arial" panose="020B0604020202020204" pitchFamily="34" charset="0"/>
              </a:rPr>
              <a:t> is </a:t>
            </a:r>
            <a:r>
              <a:rPr lang="nl-BE" altLang="nl-BE" dirty="0" err="1">
                <a:latin typeface="Arial" panose="020B0604020202020204" pitchFamily="34" charset="0"/>
              </a:rPr>
              <a:t>normal</a:t>
            </a:r>
            <a:r>
              <a:rPr lang="nl-BE" altLang="nl-BE" dirty="0">
                <a:latin typeface="Arial" panose="020B0604020202020204" pitchFamily="34" charset="0"/>
              </a:rPr>
              <a:t>”??</a:t>
            </a:r>
          </a:p>
          <a:p>
            <a:r>
              <a:rPr lang="nl-BE" altLang="nl-BE" dirty="0" err="1">
                <a:latin typeface="Arial" panose="020B0604020202020204" pitchFamily="34" charset="0"/>
              </a:rPr>
              <a:t>If</a:t>
            </a:r>
            <a:r>
              <a:rPr lang="nl-BE" altLang="nl-BE" dirty="0">
                <a:latin typeface="Arial" panose="020B0604020202020204" pitchFamily="34" charset="0"/>
              </a:rPr>
              <a:t> we </a:t>
            </a:r>
            <a:r>
              <a:rPr lang="nl-BE" altLang="nl-BE" dirty="0" err="1">
                <a:latin typeface="Arial" panose="020B0604020202020204" pitchFamily="34" charset="0"/>
              </a:rPr>
              <a:t>consider</a:t>
            </a:r>
            <a:r>
              <a:rPr lang="nl-BE" altLang="nl-BE" dirty="0">
                <a:latin typeface="Arial" panose="020B0604020202020204" pitchFamily="34" charset="0"/>
              </a:rPr>
              <a:t> a small </a:t>
            </a:r>
            <a:r>
              <a:rPr lang="nl-BE" altLang="nl-BE" dirty="0" err="1">
                <a:latin typeface="Arial" panose="020B0604020202020204" pitchFamily="34" charset="0"/>
              </a:rPr>
              <a:t>skinny</a:t>
            </a:r>
            <a:r>
              <a:rPr lang="nl-BE" altLang="nl-BE" dirty="0">
                <a:latin typeface="Arial" panose="020B0604020202020204" pitchFamily="34" charset="0"/>
              </a:rPr>
              <a:t> black boy </a:t>
            </a:r>
            <a:r>
              <a:rPr lang="nl-BE" altLang="nl-BE" dirty="0" err="1">
                <a:latin typeface="Arial" panose="020B0604020202020204" pitchFamily="34" charset="0"/>
              </a:rPr>
              <a:t>to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be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normal</a:t>
            </a:r>
            <a:r>
              <a:rPr lang="nl-BE" altLang="nl-BE" dirty="0">
                <a:latin typeface="Arial" panose="020B0604020202020204" pitchFamily="34" charset="0"/>
              </a:rPr>
              <a:t>, </a:t>
            </a:r>
            <a:r>
              <a:rPr lang="nl-BE" altLang="nl-BE" dirty="0" err="1">
                <a:latin typeface="Arial" panose="020B0604020202020204" pitchFamily="34" charset="0"/>
              </a:rPr>
              <a:t>then</a:t>
            </a:r>
            <a:r>
              <a:rPr lang="nl-BE" altLang="nl-BE" dirty="0">
                <a:latin typeface="Arial" panose="020B0604020202020204" pitchFamily="34" charset="0"/>
              </a:rPr>
              <a:t> a </a:t>
            </a:r>
            <a:r>
              <a:rPr lang="nl-BE" altLang="nl-BE" dirty="0" err="1">
                <a:latin typeface="Arial" panose="020B0604020202020204" pitchFamily="34" charset="0"/>
              </a:rPr>
              <a:t>tall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white</a:t>
            </a:r>
            <a:r>
              <a:rPr lang="nl-BE" altLang="nl-BE" dirty="0">
                <a:latin typeface="Arial" panose="020B0604020202020204" pitchFamily="34" charset="0"/>
              </a:rPr>
              <a:t> girl is </a:t>
            </a:r>
            <a:r>
              <a:rPr lang="nl-BE" altLang="nl-BE" dirty="0" err="1">
                <a:latin typeface="Arial" panose="020B0604020202020204" pitchFamily="34" charset="0"/>
              </a:rPr>
              <a:t>very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abnormal</a:t>
            </a:r>
            <a:r>
              <a:rPr lang="nl-BE" altLang="nl-BE" dirty="0">
                <a:latin typeface="Arial" panose="020B0604020202020204" pitchFamily="34" charset="0"/>
              </a:rPr>
              <a:t>… </a:t>
            </a:r>
            <a:r>
              <a:rPr lang="nl-BE" altLang="nl-BE" dirty="0" err="1">
                <a:latin typeface="Arial" panose="020B0604020202020204" pitchFamily="34" charset="0"/>
              </a:rPr>
              <a:t>it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all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depends</a:t>
            </a:r>
            <a:r>
              <a:rPr lang="nl-BE" altLang="nl-BE" dirty="0">
                <a:latin typeface="Arial" panose="020B0604020202020204" pitchFamily="34" charset="0"/>
              </a:rPr>
              <a:t> on </a:t>
            </a:r>
            <a:r>
              <a:rPr lang="nl-BE" altLang="nl-BE" dirty="0" err="1">
                <a:latin typeface="Arial" panose="020B0604020202020204" pitchFamily="34" charset="0"/>
              </a:rPr>
              <a:t>the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definition</a:t>
            </a:r>
            <a:r>
              <a:rPr lang="nl-BE" altLang="nl-BE" dirty="0">
                <a:latin typeface="Arial" panose="020B0604020202020204" pitchFamily="34" charset="0"/>
              </a:rPr>
              <a:t> of </a:t>
            </a:r>
            <a:r>
              <a:rPr lang="nl-BE" altLang="nl-BE" dirty="0" err="1">
                <a:latin typeface="Arial" panose="020B0604020202020204" pitchFamily="34" charset="0"/>
              </a:rPr>
              <a:t>normal</a:t>
            </a:r>
            <a:r>
              <a:rPr lang="nl-BE" altLang="nl-BE" dirty="0">
                <a:latin typeface="Arial" panose="020B0604020202020204" pitchFamily="34" charset="0"/>
              </a:rPr>
              <a:t>…</a:t>
            </a:r>
          </a:p>
          <a:p>
            <a:r>
              <a:rPr lang="nl-BE" altLang="nl-BE" dirty="0">
                <a:latin typeface="Arial" panose="020B0604020202020204" pitchFamily="34" charset="0"/>
              </a:rPr>
              <a:t>The </a:t>
            </a:r>
            <a:r>
              <a:rPr lang="nl-BE" altLang="nl-BE" dirty="0" err="1">
                <a:latin typeface="Arial" panose="020B0604020202020204" pitchFamily="34" charset="0"/>
              </a:rPr>
              <a:t>normative</a:t>
            </a:r>
            <a:r>
              <a:rPr lang="nl-BE" altLang="nl-BE" dirty="0">
                <a:latin typeface="Arial" panose="020B0604020202020204" pitchFamily="34" charset="0"/>
              </a:rPr>
              <a:t> database of </a:t>
            </a:r>
            <a:r>
              <a:rPr lang="nl-BE" altLang="nl-BE" dirty="0" err="1">
                <a:latin typeface="Arial" panose="020B0604020202020204" pitchFamily="34" charset="0"/>
              </a:rPr>
              <a:t>the</a:t>
            </a:r>
            <a:r>
              <a:rPr lang="nl-BE" altLang="nl-BE" dirty="0">
                <a:latin typeface="Arial" panose="020B0604020202020204" pitchFamily="34" charset="0"/>
              </a:rPr>
              <a:t> Cirrus </a:t>
            </a:r>
            <a:r>
              <a:rPr lang="nl-BE" altLang="nl-BE" dirty="0" err="1">
                <a:latin typeface="Arial" panose="020B0604020202020204" pitchFamily="34" charset="0"/>
              </a:rPr>
              <a:t>includes</a:t>
            </a:r>
            <a:r>
              <a:rPr lang="nl-BE" altLang="nl-BE" dirty="0">
                <a:latin typeface="Arial" panose="020B0604020202020204" pitchFamily="34" charset="0"/>
              </a:rPr>
              <a:t>, </a:t>
            </a:r>
            <a:r>
              <a:rPr lang="nl-BE" altLang="nl-BE" dirty="0" err="1">
                <a:latin typeface="Arial" panose="020B0604020202020204" pitchFamily="34" charset="0"/>
              </a:rPr>
              <a:t>for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example</a:t>
            </a:r>
            <a:r>
              <a:rPr lang="nl-BE" altLang="nl-BE" dirty="0">
                <a:latin typeface="Arial" panose="020B0604020202020204" pitchFamily="34" charset="0"/>
              </a:rPr>
              <a:t>, </a:t>
            </a:r>
            <a:r>
              <a:rPr lang="nl-BE" altLang="nl-BE" dirty="0" err="1">
                <a:latin typeface="Arial" panose="020B0604020202020204" pitchFamily="34" charset="0"/>
              </a:rPr>
              <a:t>only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very</a:t>
            </a:r>
            <a:r>
              <a:rPr lang="nl-BE" altLang="nl-BE" dirty="0">
                <a:latin typeface="Arial" panose="020B0604020202020204" pitchFamily="34" charset="0"/>
              </a:rPr>
              <a:t> few high </a:t>
            </a:r>
            <a:r>
              <a:rPr lang="nl-BE" altLang="nl-BE" dirty="0" err="1">
                <a:latin typeface="Arial" panose="020B0604020202020204" pitchFamily="34" charset="0"/>
              </a:rPr>
              <a:t>myopes</a:t>
            </a:r>
            <a:r>
              <a:rPr lang="nl-BE" altLang="nl-BE" dirty="0">
                <a:latin typeface="Arial" panose="020B0604020202020204" pitchFamily="34" charset="0"/>
              </a:rPr>
              <a:t>. *</a:t>
            </a:r>
            <a:r>
              <a:rPr lang="nl-BE" altLang="nl-BE" dirty="0" err="1">
                <a:latin typeface="Arial" panose="020B0604020202020204" pitchFamily="34" charset="0"/>
              </a:rPr>
              <a:t>So</a:t>
            </a:r>
            <a:r>
              <a:rPr lang="nl-BE" altLang="nl-BE" dirty="0">
                <a:latin typeface="Arial" panose="020B0604020202020204" pitchFamily="34" charset="0"/>
              </a:rPr>
              <a:t>, </a:t>
            </a:r>
            <a:r>
              <a:rPr lang="nl-BE" altLang="nl-BE" dirty="0" err="1">
                <a:latin typeface="Arial" panose="020B0604020202020204" pitchFamily="34" charset="0"/>
              </a:rPr>
              <a:t>some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results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may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be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flagged</a:t>
            </a:r>
            <a:r>
              <a:rPr lang="nl-BE" altLang="nl-BE" dirty="0">
                <a:latin typeface="Arial" panose="020B0604020202020204" pitchFamily="34" charset="0"/>
              </a:rPr>
              <a:t> as </a:t>
            </a:r>
            <a:r>
              <a:rPr lang="nl-BE" altLang="nl-BE" dirty="0" err="1">
                <a:latin typeface="Arial" panose="020B0604020202020204" pitchFamily="34" charset="0"/>
              </a:rPr>
              <a:t>abnormal</a:t>
            </a:r>
            <a:r>
              <a:rPr lang="nl-BE" altLang="nl-BE" dirty="0">
                <a:latin typeface="Arial" panose="020B0604020202020204" pitchFamily="34" charset="0"/>
              </a:rPr>
              <a:t> (or red) </a:t>
            </a:r>
            <a:r>
              <a:rPr lang="nl-BE" altLang="nl-BE" dirty="0" err="1">
                <a:latin typeface="Arial" panose="020B0604020202020204" pitchFamily="34" charset="0"/>
              </a:rPr>
              <a:t>simply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because</a:t>
            </a:r>
            <a:r>
              <a:rPr lang="nl-BE" altLang="nl-BE" dirty="0">
                <a:latin typeface="Arial" panose="020B0604020202020204" pitchFamily="34" charset="0"/>
              </a:rPr>
              <a:t> these </a:t>
            </a:r>
            <a:r>
              <a:rPr lang="nl-BE" altLang="nl-BE" dirty="0" err="1">
                <a:latin typeface="Arial" panose="020B0604020202020204" pitchFamily="34" charset="0"/>
              </a:rPr>
              <a:t>patients</a:t>
            </a:r>
            <a:r>
              <a:rPr lang="nl-BE" altLang="nl-BE" dirty="0">
                <a:latin typeface="Arial" panose="020B0604020202020204" pitchFamily="34" charset="0"/>
              </a:rPr>
              <a:t> are </a:t>
            </a:r>
            <a:r>
              <a:rPr lang="nl-BE" altLang="nl-BE" dirty="0" err="1">
                <a:latin typeface="Arial" panose="020B0604020202020204" pitchFamily="34" charset="0"/>
              </a:rPr>
              <a:t>not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represented</a:t>
            </a:r>
            <a:r>
              <a:rPr lang="nl-BE" altLang="nl-BE" dirty="0">
                <a:latin typeface="Arial" panose="020B0604020202020204" pitchFamily="34" charset="0"/>
              </a:rPr>
              <a:t> in </a:t>
            </a:r>
            <a:r>
              <a:rPr lang="nl-BE" altLang="nl-BE" dirty="0" err="1">
                <a:latin typeface="Arial" panose="020B0604020202020204" pitchFamily="34" charset="0"/>
              </a:rPr>
              <a:t>the</a:t>
            </a:r>
            <a:r>
              <a:rPr lang="nl-BE" altLang="nl-BE" dirty="0">
                <a:latin typeface="Arial" panose="020B0604020202020204" pitchFamily="34" charset="0"/>
              </a:rPr>
              <a:t> database…</a:t>
            </a:r>
          </a:p>
          <a:p>
            <a:r>
              <a:rPr lang="nl-BE" altLang="nl-BE" dirty="0">
                <a:latin typeface="Arial" panose="020B0604020202020204" pitchFamily="34" charset="0"/>
              </a:rPr>
              <a:t>We, as </a:t>
            </a:r>
            <a:r>
              <a:rPr lang="nl-BE" altLang="nl-BE" dirty="0" err="1">
                <a:latin typeface="Arial" panose="020B0604020202020204" pitchFamily="34" charset="0"/>
              </a:rPr>
              <a:t>clinicians</a:t>
            </a:r>
            <a:r>
              <a:rPr lang="nl-BE" altLang="nl-BE" dirty="0">
                <a:latin typeface="Arial" panose="020B0604020202020204" pitchFamily="34" charset="0"/>
              </a:rPr>
              <a:t>, must </a:t>
            </a:r>
            <a:r>
              <a:rPr lang="nl-BE" altLang="nl-BE" dirty="0" err="1">
                <a:latin typeface="Arial" panose="020B0604020202020204" pitchFamily="34" charset="0"/>
              </a:rPr>
              <a:t>be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very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careful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not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to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overtreat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what</a:t>
            </a:r>
            <a:r>
              <a:rPr lang="nl-BE" altLang="nl-BE" dirty="0">
                <a:latin typeface="Arial" panose="020B0604020202020204" pitchFamily="34" charset="0"/>
              </a:rPr>
              <a:t> is </a:t>
            </a:r>
            <a:r>
              <a:rPr lang="nl-BE" altLang="nl-BE" dirty="0" err="1">
                <a:latin typeface="Arial" panose="020B0604020202020204" pitchFamily="34" charset="0"/>
              </a:rPr>
              <a:t>called</a:t>
            </a:r>
            <a:r>
              <a:rPr lang="nl-BE" altLang="nl-BE" dirty="0">
                <a:latin typeface="Arial" panose="020B0604020202020204" pitchFamily="34" charset="0"/>
              </a:rPr>
              <a:t> ‘red </a:t>
            </a:r>
            <a:r>
              <a:rPr lang="nl-BE" altLang="nl-BE" dirty="0" err="1">
                <a:latin typeface="Arial" panose="020B0604020202020204" pitchFamily="34" charset="0"/>
              </a:rPr>
              <a:t>disease</a:t>
            </a:r>
            <a:r>
              <a:rPr lang="nl-BE" altLang="nl-BE" dirty="0">
                <a:latin typeface="Arial" panose="020B0604020202020204" pitchFamily="34" charset="0"/>
              </a:rPr>
              <a:t>’…  </a:t>
            </a:r>
            <a:r>
              <a:rPr lang="nl-BE" altLang="nl-BE" dirty="0" err="1">
                <a:latin typeface="Arial" panose="020B0604020202020204" pitchFamily="34" charset="0"/>
              </a:rPr>
              <a:t>not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everything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that</a:t>
            </a:r>
            <a:r>
              <a:rPr lang="nl-BE" altLang="nl-BE" dirty="0">
                <a:latin typeface="Arial" panose="020B0604020202020204" pitchFamily="34" charset="0"/>
              </a:rPr>
              <a:t> </a:t>
            </a:r>
            <a:r>
              <a:rPr lang="nl-BE" altLang="nl-BE" dirty="0" err="1">
                <a:latin typeface="Arial" panose="020B0604020202020204" pitchFamily="34" charset="0"/>
              </a:rPr>
              <a:t>appears</a:t>
            </a:r>
            <a:r>
              <a:rPr lang="nl-BE" altLang="nl-BE" dirty="0">
                <a:latin typeface="Arial" panose="020B0604020202020204" pitchFamily="34" charset="0"/>
              </a:rPr>
              <a:t> RED is glaucoma!!</a:t>
            </a:r>
          </a:p>
        </p:txBody>
      </p:sp>
      <p:sp>
        <p:nvSpPr>
          <p:cNvPr id="33796" name="Tijdelijke aanduiding voor dianummer 3">
            <a:extLst>
              <a:ext uri="{FF2B5EF4-FFF2-40B4-BE49-F238E27FC236}">
                <a16:creationId xmlns:a16="http://schemas.microsoft.com/office/drawing/2014/main" id="{EF7D38E7-D307-45E8-A9D4-1FAE662D2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A39E48-C07C-462A-91F4-F17AE559A5AF}" type="slidenum">
              <a:rPr lang="nl-NL" altLang="nl-BE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nl-NL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06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rely</a:t>
            </a:r>
            <a:r>
              <a:rPr lang="nl-BE" dirty="0"/>
              <a:t> </a:t>
            </a:r>
            <a:r>
              <a:rPr lang="nl-BE" dirty="0" err="1"/>
              <a:t>soley</a:t>
            </a:r>
            <a:r>
              <a:rPr lang="nl-BE" dirty="0"/>
              <a:t> on </a:t>
            </a: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color</a:t>
            </a:r>
            <a:r>
              <a:rPr lang="nl-BE" dirty="0"/>
              <a:t> </a:t>
            </a:r>
            <a:r>
              <a:rPr lang="nl-BE" dirty="0" err="1"/>
              <a:t>coded</a:t>
            </a:r>
            <a:r>
              <a:rPr lang="nl-BE" dirty="0"/>
              <a:t> information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differentiate</a:t>
            </a:r>
            <a:r>
              <a:rPr lang="nl-BE" dirty="0"/>
              <a:t>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normal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glaucoma, </a:t>
            </a:r>
            <a:r>
              <a:rPr lang="nl-BE" dirty="0" err="1"/>
              <a:t>just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looking</a:t>
            </a:r>
            <a:r>
              <a:rPr lang="nl-BE" dirty="0"/>
              <a:t> </a:t>
            </a:r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data are green or red. But imaging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provide</a:t>
            </a:r>
            <a:r>
              <a:rPr lang="nl-BE" dirty="0"/>
              <a:t> </a:t>
            </a:r>
            <a:r>
              <a:rPr lang="nl-BE" dirty="0" err="1"/>
              <a:t>artifacts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do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represent</a:t>
            </a:r>
            <a:r>
              <a:rPr lang="nl-BE" dirty="0"/>
              <a:t> </a:t>
            </a:r>
            <a:r>
              <a:rPr lang="nl-BE" dirty="0" err="1"/>
              <a:t>true</a:t>
            </a:r>
            <a:r>
              <a:rPr lang="nl-BE" dirty="0"/>
              <a:t> </a:t>
            </a:r>
            <a:r>
              <a:rPr lang="nl-BE" dirty="0" err="1"/>
              <a:t>eye</a:t>
            </a:r>
            <a:r>
              <a:rPr lang="nl-BE" dirty="0"/>
              <a:t> </a:t>
            </a:r>
            <a:r>
              <a:rPr lang="nl-BE" dirty="0" err="1"/>
              <a:t>disease</a:t>
            </a:r>
            <a:r>
              <a:rPr lang="nl-BE" dirty="0"/>
              <a:t>.</a:t>
            </a:r>
          </a:p>
          <a:p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everything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appears</a:t>
            </a:r>
            <a:r>
              <a:rPr lang="nl-BE" dirty="0"/>
              <a:t> red is glaucoma!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1F31E-F8E3-4572-80BF-9F13D0CCECE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784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5F099-51AB-4570-8A62-0D4A84208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222C43-26F8-4514-BF0A-DE3BF0C9C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E48D5F-C4EA-4BD1-A83C-45B612EF2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58C216-D331-49A0-B066-97A0401C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F72168-03AE-4E09-93F0-8C9D2595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864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E7964-9E1B-40EB-9790-EFE6ECE3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815787-3EDD-4D16-A7AF-46E520234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37D570-4194-4ADE-B9BA-67059534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FEE81D-668D-4E50-9BD0-16FB25FC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2F607D-4F5A-41C4-A16F-A7831200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954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BFFE22-7E7D-49E4-B594-0D3A3ACEA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3E19EAD-3026-4318-BBE4-8CEF1E9BB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1A94E1-3F15-4E55-B907-03013D14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8CEB76-1BEE-4696-B919-BD88A7BA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47DAAA-9F8C-4880-A322-A9E92FEB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961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170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80CFB3-7223-4DFB-939C-B0F6A2B6D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9" t="60657"/>
          <a:stretch/>
        </p:blipFill>
        <p:spPr>
          <a:xfrm>
            <a:off x="8829493" y="4205075"/>
            <a:ext cx="3131480" cy="26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0494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283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795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433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684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056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CE208E-5653-4145-B579-1B2262F9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7AEAF8-1E8F-4C07-A67C-1FC1F756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A8743C-F121-4EF7-8287-CEBE443F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C0A57A-F067-401E-AD0F-7B2236A5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F674B5-8268-4201-AE02-4D1FB526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6041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1090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0347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36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8152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127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107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4478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733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8609C-1528-467D-9CF9-738D616C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394739-8F89-4DEB-87AD-78E2AA8D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3DC0FB-D100-4311-BA50-D2DBE7C2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C20EC8-CB8C-476B-AD10-50B42760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E7E387-7763-41F0-B0B3-D5771840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797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CED397-E82A-45A0-A054-AD99BFC0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63278C-6376-45AD-BDF3-20322E882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577DF38-7651-4D64-9861-6B7A91EC9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951564-1235-4096-B3E7-B83F21CF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AE0FD1-9837-4B5A-B747-CEE05182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5A338F-1995-4FED-A150-9CC5F823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340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EF5FF-65D8-4FE5-B444-DD7B945B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994C47-0547-4D7D-871C-46586353F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A5D318A-1830-4283-A567-DD0B0FFC7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F43890-0160-43A3-A435-FA8E53A3C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2F8CA79-5D85-4B86-AE07-666D4E4E9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AB9DE5B-C2FB-46AF-9835-E191132A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0EA19A6-1551-4BB2-8859-97E4CF46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3F54D8B-875F-4716-AFB9-28047195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50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616B5-3264-4064-B9C8-891CE9F06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050FE2-F9CA-497F-953D-FD25663D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9ECAF6-DA69-4477-AC18-7362FA6D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3F60585-9358-4D76-A3AF-6C414B1E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248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D94756F-BB66-43CA-8282-79FA30DAA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03CE2-B9B0-4D9A-8CEC-205EEA1A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C13AAA-C67F-403C-A723-8DB8D36E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652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75AF2-F0DD-4A06-AEC9-776CF42E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C9D6C6-D7FD-4DFE-8825-F414DF96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40B3C9-3B24-4924-B3A0-3CBED3D9D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9D69FE-BE9E-4938-A861-582CD210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75DE6A-5405-4DFF-BBAB-34358004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6F0899-BCFA-4ED4-A396-2C6A6302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901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A4A36-C20E-432D-A492-BFD448E9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A4AB4AF-7016-4432-94AB-0A26E1E42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B482D8-3076-4969-88C6-A52F8CB84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033D78-724C-40AA-B598-BC26D1BA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F014B2-0E56-4216-9950-D9C7A3F3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DBE61D-356E-4A1E-8EC6-D00F3F48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28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07CAFA5-450A-4A3E-9CAE-3038D146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C3BC36-04A4-4CA5-B99A-6FA92BF1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3DB874-99F3-44FE-AAF7-AB88E8979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1454B-80C0-485B-9698-5AD58FDDE725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951023-C2E9-446F-8A1E-085E2492E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248841-C289-4B2C-9956-C017AA1F5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C2DA3-BF47-4BA7-9BE9-CC9EF34F8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378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80EB-6596-46E2-8CEB-0B607D9B7601}" type="datetimeFigureOut">
              <a:rPr lang="nl-BE" smtClean="0"/>
              <a:t>27/11/2020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21CADC-14C2-4102-B292-DDDF77FA41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13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nephos.files.wordpress.com/2011/06/caution.jpeg" TargetMode="Externa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3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9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be/url?sa=i&amp;rct=j&amp;q=&amp;esrc=s&amp;frm=1&amp;source=images&amp;cd=&amp;cad=rja&amp;docid=OMeRqVk4HXnsLM&amp;tbnid=SS66HRdY8OoVgM:&amp;ved=0CAUQjRw&amp;url=http://www.npengage.com/event-fundraising/does-your-event-goal-have-you-thinkingugh/&amp;ei=3Z5SUoLyGYLQ0QX4uYEQ&amp;bvm=bv.53537100,d.d2k&amp;psig=AFQjCNFWdb5F7VabnZGrQaTR8CPXDQshag&amp;ust=1381232505535217" TargetMode="Externa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21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cid:image001.png@01D6A60F.0D58EC20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56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21.png"/><Relationship Id="rId4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2.jpeg"/><Relationship Id="rId4" Type="http://schemas.openxmlformats.org/officeDocument/2006/relationships/hyperlink" Target="http://www.google.be/url?sa=i&amp;rct=j&amp;q=&amp;esrc=s&amp;frm=1&amp;source=images&amp;cd=&amp;cad=rja&amp;docid=QLT0WdbhHkZ9SM&amp;tbnid=1YZ2lfAmG09JeM:&amp;ved=0CAUQjRw&amp;url=http://www.sunshinecoasttoyshobbies.com.au/categories.php?webpage=products&amp;category=641&amp;ei=7hYhUurjO5TM0AXX-ICwBg&amp;psig=AFQjCNGBrGjyx9qnTok8kBoc8pwCLXw6rQ&amp;ust=1377986644495988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hyperlink" Target="http://www.google.be/url?sa=i&amp;rct=j&amp;q=glaucoma+diagnosis&amp;source=images&amp;cd=&amp;cad=rja&amp;docid=qoZut3PrJaeTfM&amp;tbnid=C6fRNcIgrHW1xM:&amp;ved=0CAUQjRw&amp;url=http://www.kuglerpublications.com/index.php?p=154&amp;page=publication&amp;ei=GcJNUd7UO_GZ0AWSq4HgBQ&amp;psig=AFQjCNF7nrj91L_5M7H0rXuL7Ahj7gF7bA&amp;ust=1364136835754954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frm=1&amp;source=images&amp;cd=&amp;cad=rja&amp;docid=2CVyJ0O0GKTwEM&amp;tbnid=m1cwXf_OmTPM9M:&amp;ved=0CAUQjRw&amp;url=http://weknowmemes.com/2013/01/remember-that-time-you-forgot-to-think/&amp;ei=oapaUpiVEMTI0QX1kYHgDQ&amp;bvm=bv.53899372,d.d2k&amp;psig=AFQjCNHLYhh6hlcNoAII7vlRObVy8v0KCg&amp;ust=1381760018641404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9.jpeg"/><Relationship Id="rId5" Type="http://schemas.openxmlformats.org/officeDocument/2006/relationships/image" Target="../media/image87.jpeg"/><Relationship Id="rId4" Type="http://schemas.openxmlformats.org/officeDocument/2006/relationships/image" Target="../media/image16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7FB4C-ACEE-4E77-98AA-9B046D0A5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20" y="1445263"/>
            <a:ext cx="9144000" cy="2387600"/>
          </a:xfrm>
        </p:spPr>
        <p:txBody>
          <a:bodyPr>
            <a:normAutofit/>
          </a:bodyPr>
          <a:lstStyle/>
          <a:p>
            <a:r>
              <a:rPr lang="en-GB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 in glaucoma: FAQs and evidence-based answers from the new EGS Guidelines</a:t>
            </a:r>
            <a:endParaRPr lang="nl-BE" sz="3600" b="1" dirty="0"/>
          </a:p>
        </p:txBody>
      </p:sp>
      <p:pic>
        <p:nvPicPr>
          <p:cNvPr id="1026" name="Picture 2" descr="What's new in the seventh edition Publication Manual">
            <a:extLst>
              <a:ext uri="{FF2B5EF4-FFF2-40B4-BE49-F238E27FC236}">
                <a16:creationId xmlns:a16="http://schemas.microsoft.com/office/drawing/2014/main" id="{5649F8F0-03A9-41A3-A524-02B4A18A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725">
            <a:off x="267439" y="612455"/>
            <a:ext cx="2629632" cy="1350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's New — Sircle POS">
            <a:extLst>
              <a:ext uri="{FF2B5EF4-FFF2-40B4-BE49-F238E27FC236}">
                <a16:creationId xmlns:a16="http://schemas.microsoft.com/office/drawing/2014/main" id="{1CC3F84E-F836-4705-B8EE-4C40B84DF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1" t="14896" r="21498" b="20777"/>
          <a:stretch/>
        </p:blipFill>
        <p:spPr bwMode="auto">
          <a:xfrm>
            <a:off x="10234261" y="178612"/>
            <a:ext cx="1846105" cy="21073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BB6A1-3BE6-482A-A1A9-5BC960159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01" y="5674532"/>
            <a:ext cx="1343993" cy="107519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085161E-BC8F-462D-9C3D-1DE6DED06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4" t="6655"/>
          <a:stretch/>
        </p:blipFill>
        <p:spPr>
          <a:xfrm>
            <a:off x="9911861" y="4189344"/>
            <a:ext cx="2168506" cy="2560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6DD79A5-AB31-40E7-9E98-14C47BB52516}"/>
              </a:ext>
            </a:extLst>
          </p:cNvPr>
          <p:cNvSpPr txBox="1">
            <a:spLocks/>
          </p:cNvSpPr>
          <p:nvPr/>
        </p:nvSpPr>
        <p:spPr>
          <a:xfrm>
            <a:off x="5065120" y="4599039"/>
            <a:ext cx="2061757" cy="906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nl-BE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Kathy Hondeghem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nl-BE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 Middelheim</a:t>
            </a:r>
          </a:p>
        </p:txBody>
      </p:sp>
      <p:pic>
        <p:nvPicPr>
          <p:cNvPr id="1032" name="Picture 8" descr="OB 2020 homepage">
            <a:extLst>
              <a:ext uri="{FF2B5EF4-FFF2-40B4-BE49-F238E27FC236}">
                <a16:creationId xmlns:a16="http://schemas.microsoft.com/office/drawing/2014/main" id="{FA044195-5CA9-4276-9359-4464307D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18" y="178611"/>
            <a:ext cx="2486758" cy="16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B08B0F9-DC96-4C8C-A82B-A62DED9A7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33" y="4060705"/>
            <a:ext cx="2016152" cy="2689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5936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8B43824-39A8-4213-BD12-94F3A7BB0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639888"/>
            <a:ext cx="8539163" cy="4525962"/>
          </a:xfrm>
        </p:spPr>
        <p:txBody>
          <a:bodyPr>
            <a:normAutofit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nl-BE" b="1" dirty="0" err="1"/>
              <a:t>Normative</a:t>
            </a:r>
            <a:r>
              <a:rPr lang="nl-BE" b="1" dirty="0"/>
              <a:t> database Cirrus</a:t>
            </a:r>
            <a:r>
              <a:rPr lang="nl-BE" dirty="0"/>
              <a:t>:</a:t>
            </a:r>
          </a:p>
          <a:p>
            <a:pPr marL="365760" indent="-256032">
              <a:buFont typeface="Wingdings 3"/>
              <a:buChar char=""/>
              <a:defRPr/>
            </a:pP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nl-BE" dirty="0" err="1"/>
              <a:t>Healthy</a:t>
            </a:r>
            <a:r>
              <a:rPr lang="nl-BE" dirty="0"/>
              <a:t> </a:t>
            </a:r>
            <a:r>
              <a:rPr lang="nl-BE" dirty="0" err="1"/>
              <a:t>individuals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no </a:t>
            </a:r>
            <a:r>
              <a:rPr lang="nl-BE" dirty="0" err="1"/>
              <a:t>eye</a:t>
            </a:r>
            <a:r>
              <a:rPr lang="nl-BE" dirty="0"/>
              <a:t> </a:t>
            </a:r>
            <a:r>
              <a:rPr lang="nl-BE" dirty="0" err="1"/>
              <a:t>disease</a:t>
            </a:r>
            <a:r>
              <a:rPr lang="nl-BE" dirty="0"/>
              <a:t> (284 subjects)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nl-BE" dirty="0"/>
              <a:t>18-84 </a:t>
            </a:r>
            <a:r>
              <a:rPr lang="nl-BE" dirty="0" err="1"/>
              <a:t>yrs</a:t>
            </a:r>
            <a:r>
              <a:rPr lang="nl-BE" dirty="0"/>
              <a:t>. </a:t>
            </a:r>
            <a:r>
              <a:rPr lang="nl-BE" dirty="0" err="1"/>
              <a:t>old</a:t>
            </a: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nl-BE" dirty="0"/>
              <a:t>43% </a:t>
            </a:r>
            <a:r>
              <a:rPr lang="nl-BE" dirty="0" err="1"/>
              <a:t>Caucasians</a:t>
            </a:r>
            <a:r>
              <a:rPr lang="nl-BE" dirty="0"/>
              <a:t>, 24% </a:t>
            </a:r>
            <a:r>
              <a:rPr lang="nl-BE" dirty="0" err="1"/>
              <a:t>Asians</a:t>
            </a:r>
            <a:r>
              <a:rPr lang="nl-BE" dirty="0"/>
              <a:t>, 18% </a:t>
            </a:r>
            <a:r>
              <a:rPr lang="nl-BE" dirty="0" err="1"/>
              <a:t>African</a:t>
            </a:r>
            <a:r>
              <a:rPr lang="nl-BE" dirty="0"/>
              <a:t> American, 15% </a:t>
            </a:r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ethnicity</a:t>
            </a: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r>
              <a:rPr lang="nl-BE" dirty="0" err="1"/>
              <a:t>Refractive</a:t>
            </a:r>
            <a:r>
              <a:rPr lang="nl-BE" dirty="0"/>
              <a:t> error: -12D </a:t>
            </a:r>
            <a:r>
              <a:rPr lang="nl-BE" dirty="0" err="1"/>
              <a:t>to</a:t>
            </a:r>
            <a:r>
              <a:rPr lang="nl-BE" dirty="0"/>
              <a:t> +8D</a:t>
            </a:r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nl-BE" dirty="0"/>
          </a:p>
          <a:p>
            <a:pPr marL="621792" lvl="1">
              <a:spcBef>
                <a:spcPts val="324"/>
              </a:spcBef>
              <a:buFont typeface="Verdana"/>
              <a:buChar char="◦"/>
              <a:defRPr/>
            </a:pPr>
            <a:endParaRPr lang="nl-BE" dirty="0"/>
          </a:p>
          <a:p>
            <a:pPr marL="109728" indent="0">
              <a:buNone/>
              <a:defRPr/>
            </a:pP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4DE9FC-9597-496B-AFE8-CD399949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 err="1"/>
              <a:t>Remember</a:t>
            </a:r>
            <a:r>
              <a:rPr lang="nl-BE" dirty="0"/>
              <a:t>…</a:t>
            </a:r>
          </a:p>
        </p:txBody>
      </p:sp>
      <p:sp>
        <p:nvSpPr>
          <p:cNvPr id="30724" name="Tekstvak 4">
            <a:extLst>
              <a:ext uri="{FF2B5EF4-FFF2-40B4-BE49-F238E27FC236}">
                <a16:creationId xmlns:a16="http://schemas.microsoft.com/office/drawing/2014/main" id="{B24617A4-2BF3-4843-8979-C6131AE1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862" y="6480272"/>
            <a:ext cx="66880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8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8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BE" sz="1400" dirty="0"/>
              <a:t>Normative Databases in SD-OCT: A Status Report. Retinal Physician.  2010</a:t>
            </a:r>
            <a:endParaRPr lang="nl-BE" altLang="nl-BE" sz="1400" dirty="0"/>
          </a:p>
        </p:txBody>
      </p:sp>
      <p:pic>
        <p:nvPicPr>
          <p:cNvPr id="30725" name="Picture 2" descr="http://nephos.files.wordpress.com/2011/06/caution.jpeg?w=529">
            <a:hlinkClick r:id="rId3"/>
            <a:extLst>
              <a:ext uri="{FF2B5EF4-FFF2-40B4-BE49-F238E27FC236}">
                <a16:creationId xmlns:a16="http://schemas.microsoft.com/office/drawing/2014/main" id="{5D3B3821-51EF-45BD-B29D-FC76DBAA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/>
          <a:stretch>
            <a:fillRect/>
          </a:stretch>
        </p:blipFill>
        <p:spPr bwMode="auto">
          <a:xfrm>
            <a:off x="8291513" y="141289"/>
            <a:ext cx="2197100" cy="1995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1">
            <a:extLst>
              <a:ext uri="{FF2B5EF4-FFF2-40B4-BE49-F238E27FC236}">
                <a16:creationId xmlns:a16="http://schemas.microsoft.com/office/drawing/2014/main" id="{5B835ED5-C114-4659-9579-0360BEF45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53516" r="64949" b="34740"/>
          <a:stretch>
            <a:fillRect/>
          </a:stretch>
        </p:blipFill>
        <p:spPr bwMode="auto">
          <a:xfrm>
            <a:off x="6996113" y="55564"/>
            <a:ext cx="11874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8B113C-58A8-47B5-95F8-CA2407B7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88" y="4582456"/>
            <a:ext cx="2458693" cy="1639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 year-old Brits have quadrupled over the last 30 years | UK | News |  Express.co.uk">
            <a:extLst>
              <a:ext uri="{FF2B5EF4-FFF2-40B4-BE49-F238E27FC236}">
                <a16:creationId xmlns:a16="http://schemas.microsoft.com/office/drawing/2014/main" id="{544520EC-A648-4B2A-94DA-1ACA62B8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05" y="4582456"/>
            <a:ext cx="1367799" cy="21557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the: eskimo's hebben 100 woorden voor sneeuw">
            <a:extLst>
              <a:ext uri="{FF2B5EF4-FFF2-40B4-BE49-F238E27FC236}">
                <a16:creationId xmlns:a16="http://schemas.microsoft.com/office/drawing/2014/main" id="{1A8A9F2D-2796-4B6F-A257-88175168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28" y="4582456"/>
            <a:ext cx="2678761" cy="1797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opia (Nearsightedness)">
            <a:extLst>
              <a:ext uri="{FF2B5EF4-FFF2-40B4-BE49-F238E27FC236}">
                <a16:creationId xmlns:a16="http://schemas.microsoft.com/office/drawing/2014/main" id="{CA464B29-1F3B-4CDB-BC17-9C38DD46F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3"/>
          <a:stretch/>
        </p:blipFill>
        <p:spPr bwMode="auto">
          <a:xfrm>
            <a:off x="7889922" y="4587467"/>
            <a:ext cx="1587896" cy="1797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yperopia other signs and symptoms - YouTube">
            <a:extLst>
              <a:ext uri="{FF2B5EF4-FFF2-40B4-BE49-F238E27FC236}">
                <a16:creationId xmlns:a16="http://schemas.microsoft.com/office/drawing/2014/main" id="{E02C83DD-81A5-4121-861A-BE68C902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51" y="4582456"/>
            <a:ext cx="2397027" cy="1797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66C0FD0-C02A-41D2-88C5-DA209069E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0"/>
          <a:stretch/>
        </p:blipFill>
        <p:spPr>
          <a:xfrm>
            <a:off x="5400046" y="140212"/>
            <a:ext cx="4971916" cy="5429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9EFA974-238F-4A9E-A458-F75D6C2A2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46" y="5723354"/>
            <a:ext cx="6658470" cy="968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10" descr="http://www.oregondairycouncil.org/what_is_normal/pix/what_is_normal_poster_front.jpg">
            <a:extLst>
              <a:ext uri="{FF2B5EF4-FFF2-40B4-BE49-F238E27FC236}">
                <a16:creationId xmlns:a16="http://schemas.microsoft.com/office/drawing/2014/main" id="{1A81914B-0B5D-4066-B4E4-29AC50FE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069" r="2859" b="29245"/>
          <a:stretch>
            <a:fillRect/>
          </a:stretch>
        </p:blipFill>
        <p:spPr bwMode="auto">
          <a:xfrm>
            <a:off x="361894" y="113861"/>
            <a:ext cx="3582398" cy="2262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98FF795-5CA3-448D-A80D-B249DFF9E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4084" r="4740" b="13051"/>
          <a:stretch/>
        </p:blipFill>
        <p:spPr bwMode="auto">
          <a:xfrm>
            <a:off x="361894" y="2732091"/>
            <a:ext cx="3582600" cy="39602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1717AD7-5AFD-442B-AACE-44B0EDD64F9E}"/>
              </a:ext>
            </a:extLst>
          </p:cNvPr>
          <p:cNvCxnSpPr>
            <a:cxnSpLocks/>
          </p:cNvCxnSpPr>
          <p:nvPr/>
        </p:nvCxnSpPr>
        <p:spPr>
          <a:xfrm>
            <a:off x="5507004" y="6031486"/>
            <a:ext cx="3311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ABB820AB-15F0-4A3C-8316-A1FF9D075EC5}"/>
              </a:ext>
            </a:extLst>
          </p:cNvPr>
          <p:cNvSpPr/>
          <p:nvPr/>
        </p:nvSpPr>
        <p:spPr>
          <a:xfrm>
            <a:off x="829491" y="2930140"/>
            <a:ext cx="339635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861E01B2-E5B4-4CC7-82F6-41EDA6235577}"/>
              </a:ext>
            </a:extLst>
          </p:cNvPr>
          <p:cNvSpPr/>
          <p:nvPr/>
        </p:nvSpPr>
        <p:spPr>
          <a:xfrm>
            <a:off x="753970" y="3437278"/>
            <a:ext cx="339635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A17D6F4-6772-4883-B687-54BBDDCE2E16}"/>
              </a:ext>
            </a:extLst>
          </p:cNvPr>
          <p:cNvSpPr/>
          <p:nvPr/>
        </p:nvSpPr>
        <p:spPr>
          <a:xfrm>
            <a:off x="1487667" y="4950823"/>
            <a:ext cx="1392693" cy="474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DFDBE87E-04D1-46DC-9F1E-84F914761C0D}"/>
              </a:ext>
            </a:extLst>
          </p:cNvPr>
          <p:cNvSpPr/>
          <p:nvPr/>
        </p:nvSpPr>
        <p:spPr>
          <a:xfrm rot="19499989">
            <a:off x="5849666" y="419654"/>
            <a:ext cx="311332" cy="351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38CA6A6E-33FF-4E53-8F0E-1B46E11A3324}"/>
              </a:ext>
            </a:extLst>
          </p:cNvPr>
          <p:cNvSpPr/>
          <p:nvPr/>
        </p:nvSpPr>
        <p:spPr>
          <a:xfrm rot="2497755">
            <a:off x="6215778" y="441944"/>
            <a:ext cx="311332" cy="351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9B2C03D7-856D-4EFC-9E50-64827FE91720}"/>
              </a:ext>
            </a:extLst>
          </p:cNvPr>
          <p:cNvSpPr/>
          <p:nvPr/>
        </p:nvSpPr>
        <p:spPr>
          <a:xfrm>
            <a:off x="6850023" y="3096123"/>
            <a:ext cx="1071156" cy="5812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386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4C121F5-AD17-4E23-9369-F238FAE1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32" y="247650"/>
            <a:ext cx="5192991" cy="6362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C7A94B9-9099-435B-AC95-99B2345732EF}"/>
              </a:ext>
            </a:extLst>
          </p:cNvPr>
          <p:cNvSpPr txBox="1"/>
          <p:nvPr/>
        </p:nvSpPr>
        <p:spPr>
          <a:xfrm>
            <a:off x="5898762" y="1108528"/>
            <a:ext cx="1970055" cy="374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Child, 17 </a:t>
            </a:r>
            <a:r>
              <a:rPr lang="nl-BE" dirty="0" err="1"/>
              <a:t>yrs</a:t>
            </a:r>
            <a:r>
              <a:rPr lang="nl-BE" dirty="0"/>
              <a:t>. </a:t>
            </a:r>
            <a:r>
              <a:rPr lang="nl-BE" dirty="0" err="1"/>
              <a:t>old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4856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A0EC406-F986-4530-83D2-90E0CBDB2B4B}"/>
              </a:ext>
            </a:extLst>
          </p:cNvPr>
          <p:cNvSpPr/>
          <p:nvPr/>
        </p:nvSpPr>
        <p:spPr>
          <a:xfrm>
            <a:off x="5087939" y="4984750"/>
            <a:ext cx="5329237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pic>
        <p:nvPicPr>
          <p:cNvPr id="34823" name="Picture 2">
            <a:extLst>
              <a:ext uri="{FF2B5EF4-FFF2-40B4-BE49-F238E27FC236}">
                <a16:creationId xmlns:a16="http://schemas.microsoft.com/office/drawing/2014/main" id="{8E96191B-320A-43AA-9288-9E7741B0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3" t="44099" r="50551" b="40594"/>
          <a:stretch>
            <a:fillRect/>
          </a:stretch>
        </p:blipFill>
        <p:spPr bwMode="auto">
          <a:xfrm>
            <a:off x="5786698" y="3570421"/>
            <a:ext cx="4032250" cy="256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824" name="Rechthoek 3">
            <a:extLst>
              <a:ext uri="{FF2B5EF4-FFF2-40B4-BE49-F238E27FC236}">
                <a16:creationId xmlns:a16="http://schemas.microsoft.com/office/drawing/2014/main" id="{B6B44F8D-3F20-4A27-BD72-AF36FCB70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6386" y="6473030"/>
            <a:ext cx="19304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8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8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nl-BE" sz="1200" dirty="0">
                <a:latin typeface="Verdana" panose="020B0604030504040204" pitchFamily="34" charset="0"/>
              </a:rPr>
              <a:t>http://eyewiki.aao.org</a:t>
            </a:r>
          </a:p>
        </p:txBody>
      </p:sp>
      <p:pic>
        <p:nvPicPr>
          <p:cNvPr id="34827" name="Picture 2">
            <a:extLst>
              <a:ext uri="{FF2B5EF4-FFF2-40B4-BE49-F238E27FC236}">
                <a16:creationId xmlns:a16="http://schemas.microsoft.com/office/drawing/2014/main" id="{B037A14D-5C5A-439C-9DDF-38A6D10CF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3" t="36694" r="31413" b="61507"/>
          <a:stretch>
            <a:fillRect/>
          </a:stretch>
        </p:blipFill>
        <p:spPr bwMode="auto">
          <a:xfrm>
            <a:off x="5788535" y="6490493"/>
            <a:ext cx="4170362" cy="258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IJL-RECHTS 2">
            <a:extLst>
              <a:ext uri="{FF2B5EF4-FFF2-40B4-BE49-F238E27FC236}">
                <a16:creationId xmlns:a16="http://schemas.microsoft.com/office/drawing/2014/main" id="{5A0E445E-6456-40BE-A822-FCE439F08EB4}"/>
              </a:ext>
            </a:extLst>
          </p:cNvPr>
          <p:cNvSpPr/>
          <p:nvPr/>
        </p:nvSpPr>
        <p:spPr>
          <a:xfrm>
            <a:off x="8810886" y="3760920"/>
            <a:ext cx="360362" cy="1444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3" name="PIJL-RECHTS 12">
            <a:extLst>
              <a:ext uri="{FF2B5EF4-FFF2-40B4-BE49-F238E27FC236}">
                <a16:creationId xmlns:a16="http://schemas.microsoft.com/office/drawing/2014/main" id="{B29329FF-A3B3-4023-926F-81CEFA09C965}"/>
              </a:ext>
            </a:extLst>
          </p:cNvPr>
          <p:cNvSpPr/>
          <p:nvPr/>
        </p:nvSpPr>
        <p:spPr>
          <a:xfrm rot="10800000">
            <a:off x="6866199" y="3760920"/>
            <a:ext cx="360363" cy="1444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3ECF7518-DD25-46D6-AA82-B30476683AB2}"/>
              </a:ext>
            </a:extLst>
          </p:cNvPr>
          <p:cNvSpPr/>
          <p:nvPr/>
        </p:nvSpPr>
        <p:spPr>
          <a:xfrm rot="20067228">
            <a:off x="8340987" y="4873758"/>
            <a:ext cx="579437" cy="28892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F64440-4EF8-49F1-8FB7-923D27B30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14" y="339532"/>
            <a:ext cx="9831172" cy="278168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76940FD-1E87-4577-8D77-881ED8018272}"/>
              </a:ext>
            </a:extLst>
          </p:cNvPr>
          <p:cNvCxnSpPr>
            <a:cxnSpLocks/>
          </p:cNvCxnSpPr>
          <p:nvPr/>
        </p:nvCxnSpPr>
        <p:spPr>
          <a:xfrm>
            <a:off x="2645692" y="2736291"/>
            <a:ext cx="74947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E5F7153-61F5-4760-9169-58B04272608E}"/>
              </a:ext>
            </a:extLst>
          </p:cNvPr>
          <p:cNvCxnSpPr>
            <a:cxnSpLocks/>
          </p:cNvCxnSpPr>
          <p:nvPr/>
        </p:nvCxnSpPr>
        <p:spPr>
          <a:xfrm>
            <a:off x="1424721" y="3054523"/>
            <a:ext cx="90590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F42D957-96D4-4F5B-A052-8929FD4E4751}"/>
              </a:ext>
            </a:extLst>
          </p:cNvPr>
          <p:cNvCxnSpPr>
            <a:cxnSpLocks/>
          </p:cNvCxnSpPr>
          <p:nvPr/>
        </p:nvCxnSpPr>
        <p:spPr>
          <a:xfrm>
            <a:off x="1494179" y="2072227"/>
            <a:ext cx="78750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E29E061-8F6E-47A0-8294-EE9606443514}"/>
              </a:ext>
            </a:extLst>
          </p:cNvPr>
          <p:cNvCxnSpPr>
            <a:cxnSpLocks/>
          </p:cNvCxnSpPr>
          <p:nvPr/>
        </p:nvCxnSpPr>
        <p:spPr>
          <a:xfrm>
            <a:off x="1494179" y="1733063"/>
            <a:ext cx="59029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laucoma or Myopia?">
            <a:extLst>
              <a:ext uri="{FF2B5EF4-FFF2-40B4-BE49-F238E27FC236}">
                <a16:creationId xmlns:a16="http://schemas.microsoft.com/office/drawing/2014/main" id="{CA17E0DE-E8F7-4A83-AFDB-161FC577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9" y="5047314"/>
            <a:ext cx="2060683" cy="170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optic nerve and peripapillary vasculature in albinism">
            <a:extLst>
              <a:ext uri="{FF2B5EF4-FFF2-40B4-BE49-F238E27FC236}">
                <a16:creationId xmlns:a16="http://schemas.microsoft.com/office/drawing/2014/main" id="{557E1D7C-9C80-42E9-83C3-3D71949FC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17705" r="53923" b="9698"/>
          <a:stretch/>
        </p:blipFill>
        <p:spPr bwMode="auto">
          <a:xfrm>
            <a:off x="187449" y="3261632"/>
            <a:ext cx="2066843" cy="17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3E06155-87EF-455A-9529-99A393B8EA2B}"/>
              </a:ext>
            </a:extLst>
          </p:cNvPr>
          <p:cNvSpPr/>
          <p:nvPr/>
        </p:nvSpPr>
        <p:spPr>
          <a:xfrm>
            <a:off x="1000171" y="3783745"/>
            <a:ext cx="450669" cy="4666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8383E71C-24F8-436A-9F10-1943E2405B29}"/>
              </a:ext>
            </a:extLst>
          </p:cNvPr>
          <p:cNvSpPr/>
          <p:nvPr/>
        </p:nvSpPr>
        <p:spPr>
          <a:xfrm rot="653787">
            <a:off x="1086615" y="5608944"/>
            <a:ext cx="540671" cy="7415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1506772A-89E7-4B05-9022-2CC68DA72A78}"/>
              </a:ext>
            </a:extLst>
          </p:cNvPr>
          <p:cNvSpPr/>
          <p:nvPr/>
        </p:nvSpPr>
        <p:spPr>
          <a:xfrm>
            <a:off x="2916405" y="3874254"/>
            <a:ext cx="1104090" cy="306865"/>
          </a:xfrm>
          <a:custGeom>
            <a:avLst/>
            <a:gdLst>
              <a:gd name="connsiteX0" fmla="*/ 0 w 1104090"/>
              <a:gd name="connsiteY0" fmla="*/ 280888 h 306865"/>
              <a:gd name="connsiteX1" fmla="*/ 189412 w 1104090"/>
              <a:gd name="connsiteY1" fmla="*/ 36 h 306865"/>
              <a:gd name="connsiteX2" fmla="*/ 418012 w 1104090"/>
              <a:gd name="connsiteY2" fmla="*/ 261293 h 306865"/>
              <a:gd name="connsiteX3" fmla="*/ 679269 w 1104090"/>
              <a:gd name="connsiteY3" fmla="*/ 274356 h 306865"/>
              <a:gd name="connsiteX4" fmla="*/ 901337 w 1104090"/>
              <a:gd name="connsiteY4" fmla="*/ 13099 h 306865"/>
              <a:gd name="connsiteX5" fmla="*/ 1084217 w 1104090"/>
              <a:gd name="connsiteY5" fmla="*/ 274356 h 306865"/>
              <a:gd name="connsiteX6" fmla="*/ 1090749 w 1104090"/>
              <a:gd name="connsiteY6" fmla="*/ 293950 h 3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4090" h="306865">
                <a:moveTo>
                  <a:pt x="0" y="280888"/>
                </a:moveTo>
                <a:cubicBezTo>
                  <a:pt x="59871" y="142095"/>
                  <a:pt x="119743" y="3302"/>
                  <a:pt x="189412" y="36"/>
                </a:cubicBezTo>
                <a:cubicBezTo>
                  <a:pt x="259081" y="-3230"/>
                  <a:pt x="336369" y="215573"/>
                  <a:pt x="418012" y="261293"/>
                </a:cubicBezTo>
                <a:cubicBezTo>
                  <a:pt x="499655" y="307013"/>
                  <a:pt x="598715" y="315722"/>
                  <a:pt x="679269" y="274356"/>
                </a:cubicBezTo>
                <a:cubicBezTo>
                  <a:pt x="759823" y="232990"/>
                  <a:pt x="833846" y="13099"/>
                  <a:pt x="901337" y="13099"/>
                </a:cubicBezTo>
                <a:cubicBezTo>
                  <a:pt x="968828" y="13099"/>
                  <a:pt x="1052648" y="227547"/>
                  <a:pt x="1084217" y="274356"/>
                </a:cubicBezTo>
                <a:cubicBezTo>
                  <a:pt x="1115786" y="321165"/>
                  <a:pt x="1103267" y="307557"/>
                  <a:pt x="1090749" y="2939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AB690CB1-70CC-4B71-B7DD-1496E4F24462}"/>
              </a:ext>
            </a:extLst>
          </p:cNvPr>
          <p:cNvSpPr/>
          <p:nvPr/>
        </p:nvSpPr>
        <p:spPr>
          <a:xfrm>
            <a:off x="2812602" y="5258472"/>
            <a:ext cx="1410788" cy="389183"/>
          </a:xfrm>
          <a:custGeom>
            <a:avLst/>
            <a:gdLst>
              <a:gd name="connsiteX0" fmla="*/ 0 w 1410788"/>
              <a:gd name="connsiteY0" fmla="*/ 365762 h 389183"/>
              <a:gd name="connsiteX1" fmla="*/ 156754 w 1410788"/>
              <a:gd name="connsiteY1" fmla="*/ 13065 h 389183"/>
              <a:gd name="connsiteX2" fmla="*/ 444137 w 1410788"/>
              <a:gd name="connsiteY2" fmla="*/ 339637 h 389183"/>
              <a:gd name="connsiteX3" fmla="*/ 947057 w 1410788"/>
              <a:gd name="connsiteY3" fmla="*/ 352700 h 389183"/>
              <a:gd name="connsiteX4" fmla="*/ 1169125 w 1410788"/>
              <a:gd name="connsiteY4" fmla="*/ 2 h 389183"/>
              <a:gd name="connsiteX5" fmla="*/ 1410788 w 1410788"/>
              <a:gd name="connsiteY5" fmla="*/ 359231 h 389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0788" h="389183">
                <a:moveTo>
                  <a:pt x="0" y="365762"/>
                </a:moveTo>
                <a:cubicBezTo>
                  <a:pt x="41365" y="191590"/>
                  <a:pt x="82731" y="17419"/>
                  <a:pt x="156754" y="13065"/>
                </a:cubicBezTo>
                <a:cubicBezTo>
                  <a:pt x="230777" y="8711"/>
                  <a:pt x="312420" y="283031"/>
                  <a:pt x="444137" y="339637"/>
                </a:cubicBezTo>
                <a:cubicBezTo>
                  <a:pt x="575854" y="396243"/>
                  <a:pt x="826226" y="409306"/>
                  <a:pt x="947057" y="352700"/>
                </a:cubicBezTo>
                <a:cubicBezTo>
                  <a:pt x="1067888" y="296094"/>
                  <a:pt x="1091837" y="-1086"/>
                  <a:pt x="1169125" y="2"/>
                </a:cubicBezTo>
                <a:cubicBezTo>
                  <a:pt x="1246413" y="1090"/>
                  <a:pt x="1328600" y="180160"/>
                  <a:pt x="1410788" y="35923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PIJL-RECHTS 12">
            <a:extLst>
              <a:ext uri="{FF2B5EF4-FFF2-40B4-BE49-F238E27FC236}">
                <a16:creationId xmlns:a16="http://schemas.microsoft.com/office/drawing/2014/main" id="{81F8DC52-C6ED-4B35-87B1-02BDED7DBAFA}"/>
              </a:ext>
            </a:extLst>
          </p:cNvPr>
          <p:cNvSpPr/>
          <p:nvPr/>
        </p:nvSpPr>
        <p:spPr>
          <a:xfrm rot="10800000">
            <a:off x="2812602" y="5047314"/>
            <a:ext cx="360363" cy="1444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27" name="PIJL-RECHTS 2">
            <a:extLst>
              <a:ext uri="{FF2B5EF4-FFF2-40B4-BE49-F238E27FC236}">
                <a16:creationId xmlns:a16="http://schemas.microsoft.com/office/drawing/2014/main" id="{6C132119-EB35-4620-B5E6-448720B68147}"/>
              </a:ext>
            </a:extLst>
          </p:cNvPr>
          <p:cNvSpPr/>
          <p:nvPr/>
        </p:nvSpPr>
        <p:spPr>
          <a:xfrm>
            <a:off x="3889860" y="5047314"/>
            <a:ext cx="360362" cy="1444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03AAF-0F17-4D1F-8917-58EB27A0B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52722" r="17342" b="21265"/>
          <a:stretch/>
        </p:blipFill>
        <p:spPr>
          <a:xfrm>
            <a:off x="2510865" y="5836211"/>
            <a:ext cx="2001269" cy="9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5" grpId="0" animBg="1"/>
      <p:bldP spid="20" grpId="0" animBg="1"/>
      <p:bldP spid="8" grpId="0" animBg="1"/>
      <p:bldP spid="9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>
            <a:extLst>
              <a:ext uri="{FF2B5EF4-FFF2-40B4-BE49-F238E27FC236}">
                <a16:creationId xmlns:a16="http://schemas.microsoft.com/office/drawing/2014/main" id="{7485D4CF-4D69-49F0-AA86-B5F24CC36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" b="288"/>
          <a:stretch/>
        </p:blipFill>
        <p:spPr bwMode="auto">
          <a:xfrm>
            <a:off x="255062" y="270271"/>
            <a:ext cx="5282138" cy="63174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fbeelding 3">
            <a:extLst>
              <a:ext uri="{FF2B5EF4-FFF2-40B4-BE49-F238E27FC236}">
                <a16:creationId xmlns:a16="http://schemas.microsoft.com/office/drawing/2014/main" id="{8B8764D9-F440-4E39-9556-63ECE722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38" y="270271"/>
            <a:ext cx="2519931" cy="25999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fbeelding 2">
            <a:extLst>
              <a:ext uri="{FF2B5EF4-FFF2-40B4-BE49-F238E27FC236}">
                <a16:creationId xmlns:a16="http://schemas.microsoft.com/office/drawing/2014/main" id="{8187F31B-75C6-4A14-BFFB-7F38A69B6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 b="6944"/>
          <a:stretch/>
        </p:blipFill>
        <p:spPr bwMode="auto">
          <a:xfrm>
            <a:off x="5688538" y="3003549"/>
            <a:ext cx="6027212" cy="425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JL-RECHTS 2">
            <a:extLst>
              <a:ext uri="{FF2B5EF4-FFF2-40B4-BE49-F238E27FC236}">
                <a16:creationId xmlns:a16="http://schemas.microsoft.com/office/drawing/2014/main" id="{3812E7DA-7A1D-40CE-A424-D30240B0BC4A}"/>
              </a:ext>
            </a:extLst>
          </p:cNvPr>
          <p:cNvSpPr/>
          <p:nvPr/>
        </p:nvSpPr>
        <p:spPr>
          <a:xfrm>
            <a:off x="3195054" y="4015164"/>
            <a:ext cx="360362" cy="1444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CF2562C-5CB5-42A8-807C-15A4027D6279}"/>
              </a:ext>
            </a:extLst>
          </p:cNvPr>
          <p:cNvSpPr/>
          <p:nvPr/>
        </p:nvSpPr>
        <p:spPr>
          <a:xfrm rot="20591755">
            <a:off x="2833127" y="4322753"/>
            <a:ext cx="562974" cy="28892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1940083-EA4F-4F12-B80B-8B4CF79FAA77}"/>
              </a:ext>
            </a:extLst>
          </p:cNvPr>
          <p:cNvSpPr/>
          <p:nvPr/>
        </p:nvSpPr>
        <p:spPr>
          <a:xfrm rot="20158450">
            <a:off x="3229484" y="6087068"/>
            <a:ext cx="562974" cy="28892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2EA43B1-AC53-4CE0-8A14-65FF002FFEE0}"/>
              </a:ext>
            </a:extLst>
          </p:cNvPr>
          <p:cNvSpPr/>
          <p:nvPr/>
        </p:nvSpPr>
        <p:spPr>
          <a:xfrm rot="14170684">
            <a:off x="2052280" y="6151823"/>
            <a:ext cx="562974" cy="288925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67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38F5FB-7E36-4F79-8E74-494C187E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2C5F14-2B15-4648-B15C-C50499FA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" b="7020"/>
          <a:stretch/>
        </p:blipFill>
        <p:spPr>
          <a:xfrm>
            <a:off x="1" y="806469"/>
            <a:ext cx="11234472" cy="49433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9FDE07-3305-46C5-9424-DBDCB355E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22" b="9372"/>
          <a:stretch/>
        </p:blipFill>
        <p:spPr>
          <a:xfrm>
            <a:off x="0" y="5683269"/>
            <a:ext cx="11234472" cy="10782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9131128-0377-4842-83B1-51BBC189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467" y="6326987"/>
            <a:ext cx="2479013" cy="436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299" y="903766"/>
            <a:ext cx="2479013" cy="436104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A2D37412-586A-4A0C-B7ED-9F96F1DA1568}"/>
              </a:ext>
            </a:extLst>
          </p:cNvPr>
          <p:cNvCxnSpPr>
            <a:cxnSpLocks/>
          </p:cNvCxnSpPr>
          <p:nvPr/>
        </p:nvCxnSpPr>
        <p:spPr>
          <a:xfrm>
            <a:off x="268351" y="3461746"/>
            <a:ext cx="45883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2F488F5-0751-4BA3-AAD1-2F5620F0B657}"/>
              </a:ext>
            </a:extLst>
          </p:cNvPr>
          <p:cNvCxnSpPr/>
          <p:nvPr/>
        </p:nvCxnSpPr>
        <p:spPr>
          <a:xfrm>
            <a:off x="405770" y="3484522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557" y="78917"/>
            <a:ext cx="1079873" cy="1440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002AA7B3-F641-4A6B-A6BD-8ADDC4419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5717" y="4506931"/>
            <a:ext cx="895475" cy="1781424"/>
          </a:xfrm>
          <a:prstGeom prst="rect">
            <a:avLst/>
          </a:prstGeom>
        </p:spPr>
      </p:pic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04354F3A-35C6-4A9C-BCCA-04B164A30296}"/>
              </a:ext>
            </a:extLst>
          </p:cNvPr>
          <p:cNvCxnSpPr>
            <a:cxnSpLocks/>
          </p:cNvCxnSpPr>
          <p:nvPr/>
        </p:nvCxnSpPr>
        <p:spPr>
          <a:xfrm>
            <a:off x="8792308" y="3795853"/>
            <a:ext cx="21876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120558DE-0858-4C83-915E-A02AA3C3E20F}"/>
              </a:ext>
            </a:extLst>
          </p:cNvPr>
          <p:cNvCxnSpPr>
            <a:cxnSpLocks/>
          </p:cNvCxnSpPr>
          <p:nvPr/>
        </p:nvCxnSpPr>
        <p:spPr>
          <a:xfrm>
            <a:off x="222739" y="4112376"/>
            <a:ext cx="1554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CA6274DF-D69F-4812-A1CD-944F34C8E40F}"/>
              </a:ext>
            </a:extLst>
          </p:cNvPr>
          <p:cNvCxnSpPr>
            <a:cxnSpLocks/>
          </p:cNvCxnSpPr>
          <p:nvPr/>
        </p:nvCxnSpPr>
        <p:spPr>
          <a:xfrm>
            <a:off x="2866293" y="4112376"/>
            <a:ext cx="21876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oncerns about clinical pharmacy funding | AJP">
            <a:extLst>
              <a:ext uri="{FF2B5EF4-FFF2-40B4-BE49-F238E27FC236}">
                <a16:creationId xmlns:a16="http://schemas.microsoft.com/office/drawing/2014/main" id="{4D6FDF56-037D-4D60-BC3C-08D8FBA3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93" y="110631"/>
            <a:ext cx="2160586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9E5F9614-E2AC-44EE-8573-73802FF6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68" y="105842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2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83D94B5-4C98-4C42-BC5C-29C0D88F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0"/>
          <a:stretch/>
        </p:blipFill>
        <p:spPr>
          <a:xfrm>
            <a:off x="115782" y="204367"/>
            <a:ext cx="11960435" cy="172413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F942EF6-11E3-45F7-BFFB-94ADB2B39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16"/>
          <a:stretch/>
        </p:blipFill>
        <p:spPr>
          <a:xfrm>
            <a:off x="9336083" y="3437186"/>
            <a:ext cx="2294987" cy="2953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5F88044-EDC0-430B-83FF-A17266EDA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748"/>
          <a:stretch/>
        </p:blipFill>
        <p:spPr>
          <a:xfrm>
            <a:off x="221403" y="2078108"/>
            <a:ext cx="2717929" cy="4319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0CDB419-E9C3-446D-B47B-D0A01B95D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812" y="2078108"/>
            <a:ext cx="2294522" cy="1253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C9E3681-71BF-40B0-AD5E-618FFAF7D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4" y="2078108"/>
            <a:ext cx="2294985" cy="1280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620BF50-5A13-4C54-8E39-BCF8DE6C1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145"/>
          <a:stretch/>
        </p:blipFill>
        <p:spPr>
          <a:xfrm>
            <a:off x="3024811" y="3437186"/>
            <a:ext cx="2294522" cy="2960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0D6EC3D-9CF8-41EC-BE9D-908AC8432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376"/>
          <a:stretch/>
        </p:blipFill>
        <p:spPr>
          <a:xfrm>
            <a:off x="6532678" y="2078108"/>
            <a:ext cx="2690453" cy="4319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117E90D1-0ACF-4703-8159-40BB556BE758}"/>
              </a:ext>
            </a:extLst>
          </p:cNvPr>
          <p:cNvSpPr/>
          <p:nvPr/>
        </p:nvSpPr>
        <p:spPr>
          <a:xfrm>
            <a:off x="135924" y="2705099"/>
            <a:ext cx="581626" cy="324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A47C17A9-58D9-43C9-A5A2-6EDC5E62586F}"/>
              </a:ext>
            </a:extLst>
          </p:cNvPr>
          <p:cNvSpPr/>
          <p:nvPr/>
        </p:nvSpPr>
        <p:spPr>
          <a:xfrm>
            <a:off x="6419725" y="2705099"/>
            <a:ext cx="581626" cy="324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0A39364-A8BB-41A7-A6F9-521CAAD868E2}"/>
              </a:ext>
            </a:extLst>
          </p:cNvPr>
          <p:cNvCxnSpPr>
            <a:cxnSpLocks/>
          </p:cNvCxnSpPr>
          <p:nvPr/>
        </p:nvCxnSpPr>
        <p:spPr>
          <a:xfrm>
            <a:off x="3543314" y="976371"/>
            <a:ext cx="13957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5E8CB4B-03C5-4390-9CC5-B7A74205B458}"/>
              </a:ext>
            </a:extLst>
          </p:cNvPr>
          <p:cNvCxnSpPr>
            <a:cxnSpLocks/>
          </p:cNvCxnSpPr>
          <p:nvPr/>
        </p:nvCxnSpPr>
        <p:spPr>
          <a:xfrm>
            <a:off x="271200" y="1485086"/>
            <a:ext cx="7075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63BE4289-2EE5-4624-9107-59153888B9FF}"/>
              </a:ext>
            </a:extLst>
          </p:cNvPr>
          <p:cNvSpPr/>
          <p:nvPr/>
        </p:nvSpPr>
        <p:spPr>
          <a:xfrm>
            <a:off x="271200" y="2311758"/>
            <a:ext cx="581626" cy="2437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0EE074CD-8D19-499F-A147-735D4DD6006A}"/>
              </a:ext>
            </a:extLst>
          </p:cNvPr>
          <p:cNvSpPr/>
          <p:nvPr/>
        </p:nvSpPr>
        <p:spPr>
          <a:xfrm>
            <a:off x="6579701" y="2289591"/>
            <a:ext cx="581626" cy="2437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EFEE9209-1DAC-4297-B5F4-4D13466EDE79}"/>
              </a:ext>
            </a:extLst>
          </p:cNvPr>
          <p:cNvSpPr/>
          <p:nvPr/>
        </p:nvSpPr>
        <p:spPr>
          <a:xfrm>
            <a:off x="500825" y="3332091"/>
            <a:ext cx="581626" cy="444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AF14ED74-4D5F-46AC-8AF0-ADB748A2B12E}"/>
              </a:ext>
            </a:extLst>
          </p:cNvPr>
          <p:cNvSpPr/>
          <p:nvPr/>
        </p:nvSpPr>
        <p:spPr>
          <a:xfrm>
            <a:off x="6802887" y="3332091"/>
            <a:ext cx="581626" cy="444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67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4CC619-137B-41ED-BD76-A29AEE69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5" y="164858"/>
            <a:ext cx="10193173" cy="17337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FB79D2E-BA7E-4E30-AE7D-75DD16505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08" y="2451836"/>
            <a:ext cx="4096384" cy="404891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563321B-8E64-4045-BE8D-FD5C4E749C46}"/>
              </a:ext>
            </a:extLst>
          </p:cNvPr>
          <p:cNvCxnSpPr>
            <a:cxnSpLocks/>
          </p:cNvCxnSpPr>
          <p:nvPr/>
        </p:nvCxnSpPr>
        <p:spPr>
          <a:xfrm>
            <a:off x="6376666" y="4299120"/>
            <a:ext cx="1331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BDB0519-FC54-4C35-9889-0341A4585360}"/>
              </a:ext>
            </a:extLst>
          </p:cNvPr>
          <p:cNvCxnSpPr>
            <a:cxnSpLocks/>
          </p:cNvCxnSpPr>
          <p:nvPr/>
        </p:nvCxnSpPr>
        <p:spPr>
          <a:xfrm>
            <a:off x="424480" y="1837109"/>
            <a:ext cx="3973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43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380" b="690"/>
          <a:stretch/>
        </p:blipFill>
        <p:spPr>
          <a:xfrm>
            <a:off x="202919" y="96250"/>
            <a:ext cx="5646897" cy="6665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C7831DC-DF90-4FC2-AC41-727D77E04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3" b="679"/>
          <a:stretch/>
        </p:blipFill>
        <p:spPr>
          <a:xfrm>
            <a:off x="6342186" y="103191"/>
            <a:ext cx="5609162" cy="6658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D5352FE-8692-48E0-B6DC-5B93E1A2383D}"/>
              </a:ext>
            </a:extLst>
          </p:cNvPr>
          <p:cNvSpPr/>
          <p:nvPr/>
        </p:nvSpPr>
        <p:spPr>
          <a:xfrm>
            <a:off x="2526324" y="46892"/>
            <a:ext cx="1758462" cy="732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E12164C0-9F2F-48C3-BD85-249607D532F2}"/>
              </a:ext>
            </a:extLst>
          </p:cNvPr>
          <p:cNvSpPr/>
          <p:nvPr/>
        </p:nvSpPr>
        <p:spPr>
          <a:xfrm>
            <a:off x="8651632" y="46891"/>
            <a:ext cx="1758462" cy="732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ABEAAE4-F4A0-4497-9EC9-97295A615694}"/>
              </a:ext>
            </a:extLst>
          </p:cNvPr>
          <p:cNvSpPr/>
          <p:nvPr/>
        </p:nvSpPr>
        <p:spPr>
          <a:xfrm>
            <a:off x="240652" y="5589431"/>
            <a:ext cx="1440041" cy="577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C217303-27E3-404F-BC42-68E0B1E30DD7}"/>
              </a:ext>
            </a:extLst>
          </p:cNvPr>
          <p:cNvSpPr/>
          <p:nvPr/>
        </p:nvSpPr>
        <p:spPr>
          <a:xfrm>
            <a:off x="4218077" y="5589431"/>
            <a:ext cx="1440041" cy="577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FFFF5F9-B7CE-402D-AEEE-649C569E1DAC}"/>
              </a:ext>
            </a:extLst>
          </p:cNvPr>
          <p:cNvSpPr/>
          <p:nvPr/>
        </p:nvSpPr>
        <p:spPr>
          <a:xfrm>
            <a:off x="2318196" y="4468969"/>
            <a:ext cx="933719" cy="408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6D5B1836-43E1-4233-8FAD-6236936018C3}"/>
              </a:ext>
            </a:extLst>
          </p:cNvPr>
          <p:cNvSpPr/>
          <p:nvPr/>
        </p:nvSpPr>
        <p:spPr>
          <a:xfrm rot="2441648">
            <a:off x="1034961" y="1183718"/>
            <a:ext cx="1081655" cy="628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E260BCF8-0D78-460B-97E2-058B3062598F}"/>
              </a:ext>
            </a:extLst>
          </p:cNvPr>
          <p:cNvSpPr/>
          <p:nvPr/>
        </p:nvSpPr>
        <p:spPr>
          <a:xfrm rot="18907640">
            <a:off x="4233215" y="1118895"/>
            <a:ext cx="1081655" cy="628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Picture 5" descr="Beware the Red Lantern Corps! by LuciferTheShort">
            <a:extLst>
              <a:ext uri="{FF2B5EF4-FFF2-40B4-BE49-F238E27FC236}">
                <a16:creationId xmlns:a16="http://schemas.microsoft.com/office/drawing/2014/main" id="{144C4D16-C874-40C0-9533-0CC9E915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r="36404" b="4373"/>
          <a:stretch>
            <a:fillRect/>
          </a:stretch>
        </p:blipFill>
        <p:spPr bwMode="auto">
          <a:xfrm>
            <a:off x="1441628" y="2473978"/>
            <a:ext cx="3357563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e toelichting 2">
            <a:extLst>
              <a:ext uri="{FF2B5EF4-FFF2-40B4-BE49-F238E27FC236}">
                <a16:creationId xmlns:a16="http://schemas.microsoft.com/office/drawing/2014/main" id="{325322B3-CC25-4E95-9040-6F7FE488B759}"/>
              </a:ext>
            </a:extLst>
          </p:cNvPr>
          <p:cNvSpPr/>
          <p:nvPr/>
        </p:nvSpPr>
        <p:spPr>
          <a:xfrm rot="21210613">
            <a:off x="3071991" y="2575579"/>
            <a:ext cx="1684337" cy="663575"/>
          </a:xfrm>
          <a:prstGeom prst="wedgeEllipseCallout">
            <a:avLst>
              <a:gd name="adj1" fmla="val -54611"/>
              <a:gd name="adj2" fmla="val 69193"/>
            </a:avLst>
          </a:prstGeom>
          <a:solidFill>
            <a:schemeClr val="bg1"/>
          </a:solidFill>
          <a:ln w="158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1400" dirty="0">
                <a:solidFill>
                  <a:schemeClr val="tx1"/>
                </a:solidFill>
              </a:rPr>
              <a:t>Beware of red </a:t>
            </a:r>
            <a:r>
              <a:rPr lang="nl-BE" sz="1400" dirty="0" err="1">
                <a:solidFill>
                  <a:schemeClr val="tx1"/>
                </a:solidFill>
              </a:rPr>
              <a:t>disease</a:t>
            </a:r>
            <a:endParaRPr lang="nl-B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C7203-F6D0-4BB8-945A-5F513354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A3F9E7-3401-4445-B180-214FA118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1" y="380122"/>
            <a:ext cx="11688806" cy="20767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09D81DD-70D9-4032-82CB-B65288455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53" y="2867335"/>
            <a:ext cx="3059302" cy="2890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2FF791D-7E0B-44E4-A151-00C3375C1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27" t="56218"/>
          <a:stretch/>
        </p:blipFill>
        <p:spPr>
          <a:xfrm>
            <a:off x="6088580" y="2867335"/>
            <a:ext cx="2287243" cy="2890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ABD900-AF8A-495C-96C6-033BA48FAF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58" t="16429" r="-1" b="45491"/>
          <a:stretch/>
        </p:blipFill>
        <p:spPr>
          <a:xfrm>
            <a:off x="4157594" y="2867335"/>
            <a:ext cx="1636147" cy="289578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13741EF-D27F-4957-BB54-3587836DAECA}"/>
              </a:ext>
            </a:extLst>
          </p:cNvPr>
          <p:cNvCxnSpPr>
            <a:cxnSpLocks/>
          </p:cNvCxnSpPr>
          <p:nvPr/>
        </p:nvCxnSpPr>
        <p:spPr>
          <a:xfrm>
            <a:off x="973979" y="2077514"/>
            <a:ext cx="33275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4855FA3-0C04-4318-8D55-E10376593EF2}"/>
              </a:ext>
            </a:extLst>
          </p:cNvPr>
          <p:cNvCxnSpPr>
            <a:cxnSpLocks/>
          </p:cNvCxnSpPr>
          <p:nvPr/>
        </p:nvCxnSpPr>
        <p:spPr>
          <a:xfrm>
            <a:off x="2203911" y="2393047"/>
            <a:ext cx="5858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44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C49FD-9D2B-4AF4-8D73-400E99DD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 EGS </a:t>
            </a:r>
            <a:r>
              <a:rPr lang="nl-BE" dirty="0" err="1"/>
              <a:t>Guidelines</a:t>
            </a:r>
            <a:r>
              <a:rPr lang="nl-BE" dirty="0"/>
              <a:t>: 5th Edition (2020)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83DBC-7E67-4F19-B858-FE8F2FB9B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OCT: </a:t>
            </a:r>
            <a:r>
              <a:rPr lang="nl-BE" sz="3200" dirty="0" err="1"/>
              <a:t>Frequently</a:t>
            </a:r>
            <a:r>
              <a:rPr lang="nl-BE" sz="3200" dirty="0"/>
              <a:t> </a:t>
            </a:r>
            <a:r>
              <a:rPr lang="nl-BE" sz="3200" dirty="0" err="1"/>
              <a:t>Asked</a:t>
            </a:r>
            <a:r>
              <a:rPr lang="nl-BE" sz="3200" dirty="0"/>
              <a:t> </a:t>
            </a:r>
            <a:r>
              <a:rPr lang="nl-BE" sz="3200" dirty="0" err="1"/>
              <a:t>Questions</a:t>
            </a:r>
            <a:r>
              <a:rPr lang="nl-BE" sz="3200" dirty="0"/>
              <a:t>:</a:t>
            </a:r>
          </a:p>
          <a:p>
            <a:pPr lvl="1"/>
            <a:r>
              <a:rPr lang="nl-BE" sz="2600" dirty="0" err="1"/>
              <a:t>What</a:t>
            </a:r>
            <a:r>
              <a:rPr lang="nl-BE" sz="2600" dirty="0"/>
              <a:t> is </a:t>
            </a:r>
            <a:r>
              <a:rPr lang="nl-BE" sz="2600" dirty="0" err="1"/>
              <a:t>the</a:t>
            </a:r>
            <a:r>
              <a:rPr lang="nl-BE" sz="2600" dirty="0"/>
              <a:t> </a:t>
            </a:r>
            <a:r>
              <a:rPr lang="nl-BE" sz="2600" dirty="0" err="1"/>
              <a:t>role</a:t>
            </a:r>
            <a:r>
              <a:rPr lang="nl-BE" sz="2600" dirty="0"/>
              <a:t> of OCT </a:t>
            </a:r>
            <a:r>
              <a:rPr lang="nl-BE" sz="2600" dirty="0" err="1"/>
              <a:t>for</a:t>
            </a:r>
            <a:r>
              <a:rPr lang="nl-BE" sz="2600" dirty="0"/>
              <a:t> </a:t>
            </a:r>
            <a:r>
              <a:rPr lang="nl-BE" sz="2600" dirty="0">
                <a:solidFill>
                  <a:srgbClr val="FF0000"/>
                </a:solidFill>
              </a:rPr>
              <a:t>diagnosis</a:t>
            </a:r>
            <a:r>
              <a:rPr lang="nl-BE" sz="2600" dirty="0"/>
              <a:t> of glaucoma?</a:t>
            </a:r>
          </a:p>
          <a:p>
            <a:pPr lvl="1"/>
            <a:r>
              <a:rPr lang="nl-BE" sz="2600" dirty="0" err="1"/>
              <a:t>What</a:t>
            </a:r>
            <a:r>
              <a:rPr lang="nl-BE" sz="2600" dirty="0"/>
              <a:t> is </a:t>
            </a:r>
            <a:r>
              <a:rPr lang="nl-BE" sz="2600" dirty="0" err="1"/>
              <a:t>the</a:t>
            </a:r>
            <a:r>
              <a:rPr lang="nl-BE" sz="2600" dirty="0"/>
              <a:t> </a:t>
            </a:r>
            <a:r>
              <a:rPr lang="nl-BE" sz="2600" dirty="0" err="1"/>
              <a:t>role</a:t>
            </a:r>
            <a:r>
              <a:rPr lang="nl-BE" sz="2600" dirty="0"/>
              <a:t> of OCT </a:t>
            </a:r>
            <a:r>
              <a:rPr lang="nl-BE" sz="2600" dirty="0" err="1"/>
              <a:t>for</a:t>
            </a:r>
            <a:r>
              <a:rPr lang="nl-BE" sz="2600" dirty="0"/>
              <a:t> monitoring </a:t>
            </a:r>
            <a:r>
              <a:rPr lang="nl-BE" sz="2600" dirty="0" err="1">
                <a:solidFill>
                  <a:srgbClr val="FF0000"/>
                </a:solidFill>
              </a:rPr>
              <a:t>progression</a:t>
            </a:r>
            <a:r>
              <a:rPr lang="nl-BE" sz="2600" dirty="0"/>
              <a:t>?</a:t>
            </a:r>
          </a:p>
          <a:p>
            <a:pPr lvl="1"/>
            <a:r>
              <a:rPr lang="nl-BE" sz="2600" dirty="0" err="1"/>
              <a:t>Can</a:t>
            </a:r>
            <a:r>
              <a:rPr lang="nl-BE" sz="2600" dirty="0"/>
              <a:t> </a:t>
            </a:r>
            <a:r>
              <a:rPr lang="nl-BE" sz="2600" dirty="0" err="1"/>
              <a:t>you</a:t>
            </a:r>
            <a:r>
              <a:rPr lang="nl-BE" sz="2600" dirty="0"/>
              <a:t> </a:t>
            </a:r>
            <a:r>
              <a:rPr lang="nl-BE" sz="2600" dirty="0" err="1"/>
              <a:t>use</a:t>
            </a:r>
            <a:r>
              <a:rPr lang="nl-BE" sz="2600" dirty="0"/>
              <a:t> OCT </a:t>
            </a:r>
            <a:r>
              <a:rPr lang="nl-BE" sz="2600" dirty="0" err="1"/>
              <a:t>for</a:t>
            </a:r>
            <a:r>
              <a:rPr lang="nl-BE" sz="2600" dirty="0"/>
              <a:t> </a:t>
            </a:r>
            <a:r>
              <a:rPr lang="nl-BE" sz="2600" dirty="0">
                <a:solidFill>
                  <a:srgbClr val="FF0000"/>
                </a:solidFill>
              </a:rPr>
              <a:t>end-stage</a:t>
            </a:r>
            <a:r>
              <a:rPr lang="nl-BE" sz="2600" dirty="0"/>
              <a:t> glaucoma?</a:t>
            </a:r>
          </a:p>
          <a:p>
            <a:pPr lvl="1"/>
            <a:r>
              <a:rPr lang="nl-BE" sz="2600" dirty="0"/>
              <a:t>Is </a:t>
            </a:r>
            <a:r>
              <a:rPr lang="nl-BE" sz="2600" dirty="0" err="1"/>
              <a:t>there</a:t>
            </a:r>
            <a:r>
              <a:rPr lang="nl-BE" sz="2600" dirty="0"/>
              <a:t> a </a:t>
            </a:r>
            <a:r>
              <a:rPr lang="nl-BE" sz="2600" dirty="0" err="1"/>
              <a:t>role</a:t>
            </a:r>
            <a:r>
              <a:rPr lang="nl-BE" sz="2600" dirty="0"/>
              <a:t> </a:t>
            </a:r>
            <a:r>
              <a:rPr lang="nl-BE" sz="2600" dirty="0" err="1"/>
              <a:t>for</a:t>
            </a:r>
            <a:r>
              <a:rPr lang="nl-BE" sz="2600" dirty="0"/>
              <a:t> OCT </a:t>
            </a:r>
            <a:r>
              <a:rPr lang="nl-BE" sz="2600" dirty="0" err="1">
                <a:solidFill>
                  <a:srgbClr val="FF0000"/>
                </a:solidFill>
              </a:rPr>
              <a:t>angiography</a:t>
            </a:r>
            <a:r>
              <a:rPr lang="nl-BE" sz="2600" dirty="0"/>
              <a:t>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299A37B-17E7-48BE-AEFE-6F0A410F5B30}"/>
              </a:ext>
            </a:extLst>
          </p:cNvPr>
          <p:cNvGrpSpPr/>
          <p:nvPr/>
        </p:nvGrpSpPr>
        <p:grpSpPr>
          <a:xfrm>
            <a:off x="9789953" y="210915"/>
            <a:ext cx="2143125" cy="2133600"/>
            <a:chOff x="9789953" y="210915"/>
            <a:chExt cx="2143125" cy="2133600"/>
          </a:xfrm>
        </p:grpSpPr>
        <p:pic>
          <p:nvPicPr>
            <p:cNvPr id="5" name="Picture 2" descr="New Guidelines for Sanitizing Equipment Announced | Animal Care">
              <a:extLst>
                <a:ext uri="{FF2B5EF4-FFF2-40B4-BE49-F238E27FC236}">
                  <a16:creationId xmlns:a16="http://schemas.microsoft.com/office/drawing/2014/main" id="{27D42F9F-1F37-446C-A5DB-879412C6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53" y="210915"/>
              <a:ext cx="214312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9DF4B74-0A40-4FB3-B12E-961F5135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104315" y="796194"/>
              <a:ext cx="244314" cy="93198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0C9BC06-06FD-4ED4-9D47-6C4B56A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86" r="-1"/>
            <a:stretch/>
          </p:blipFill>
          <p:spPr>
            <a:xfrm flipH="1">
              <a:off x="10005304" y="1009743"/>
              <a:ext cx="186934" cy="550988"/>
            </a:xfrm>
            <a:prstGeom prst="rect">
              <a:avLst/>
            </a:prstGeom>
          </p:spPr>
        </p:pic>
        <p:pic>
          <p:nvPicPr>
            <p:cNvPr id="11" name="Picture 4" descr="International Council of Ophthalmology : Enhancing Eye Care : Glaucoma">
              <a:extLst>
                <a:ext uri="{FF2B5EF4-FFF2-40B4-BE49-F238E27FC236}">
                  <a16:creationId xmlns:a16="http://schemas.microsoft.com/office/drawing/2014/main" id="{A82AD05B-8CC5-49AF-9D1A-347EC46D7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6" t="21415" r="31911" b="24250"/>
            <a:stretch/>
          </p:blipFill>
          <p:spPr bwMode="auto">
            <a:xfrm>
              <a:off x="10348632" y="513862"/>
              <a:ext cx="1027638" cy="126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BABAE24-7584-4B70-8E6C-344C8D62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4546" y="608623"/>
              <a:ext cx="109743" cy="1166446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477C77B-B726-435C-A73D-65D8670C1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0693" b="87220"/>
            <a:stretch/>
          </p:blipFill>
          <p:spPr>
            <a:xfrm>
              <a:off x="11364546" y="545811"/>
              <a:ext cx="45719" cy="150735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4D37D30-DBCD-4B57-B7F9-532CCA517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00" y="3672476"/>
            <a:ext cx="2230278" cy="2974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1949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7D43FE0-FCAA-49B7-8183-97DA99450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1"/>
          <a:stretch/>
        </p:blipFill>
        <p:spPr>
          <a:xfrm>
            <a:off x="1016359" y="352448"/>
            <a:ext cx="4985856" cy="6345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BF2576D-E5CA-4602-B92E-E153CF97A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92" y="107462"/>
            <a:ext cx="2339532" cy="2218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EE458D1-CB41-4554-B26D-7BE023E5D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89" y="352449"/>
            <a:ext cx="4970719" cy="6345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A55E0D-E279-499B-B9A4-57DE81029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787" y="107461"/>
            <a:ext cx="2399215" cy="2218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9713BD0B-72AC-4D0B-ADDA-B1BAC89FC208}"/>
              </a:ext>
            </a:extLst>
          </p:cNvPr>
          <p:cNvSpPr/>
          <p:nvPr/>
        </p:nvSpPr>
        <p:spPr>
          <a:xfrm>
            <a:off x="3686909" y="304799"/>
            <a:ext cx="726830" cy="967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BD2379C8-E76B-4657-8C29-C778760732FA}"/>
              </a:ext>
            </a:extLst>
          </p:cNvPr>
          <p:cNvSpPr/>
          <p:nvPr/>
        </p:nvSpPr>
        <p:spPr>
          <a:xfrm>
            <a:off x="9794636" y="304798"/>
            <a:ext cx="726830" cy="967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B83ADC9-8337-4F75-BA38-8E15873054A8}"/>
              </a:ext>
            </a:extLst>
          </p:cNvPr>
          <p:cNvSpPr/>
          <p:nvPr/>
        </p:nvSpPr>
        <p:spPr>
          <a:xfrm rot="3505056">
            <a:off x="3834238" y="6055448"/>
            <a:ext cx="273161" cy="690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D0A1B79D-CFA5-4326-B5B2-A2729DE3433A}"/>
              </a:ext>
            </a:extLst>
          </p:cNvPr>
          <p:cNvSpPr/>
          <p:nvPr/>
        </p:nvSpPr>
        <p:spPr>
          <a:xfrm rot="3505056">
            <a:off x="9943116" y="6055448"/>
            <a:ext cx="273161" cy="690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861338D-D0B1-4200-BA83-3BC3DB7EF032}"/>
              </a:ext>
            </a:extLst>
          </p:cNvPr>
          <p:cNvSpPr/>
          <p:nvPr/>
        </p:nvSpPr>
        <p:spPr>
          <a:xfrm rot="5400000">
            <a:off x="4096660" y="1396098"/>
            <a:ext cx="372608" cy="46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06EB36FB-3A8D-4928-97C8-4E5E5A1FD7C5}"/>
              </a:ext>
            </a:extLst>
          </p:cNvPr>
          <p:cNvSpPr/>
          <p:nvPr/>
        </p:nvSpPr>
        <p:spPr>
          <a:xfrm rot="5400000">
            <a:off x="10204387" y="1396098"/>
            <a:ext cx="372608" cy="465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52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D47C87-1F3F-47A4-981A-C9D8D2109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188"/>
          <a:stretch/>
        </p:blipFill>
        <p:spPr>
          <a:xfrm>
            <a:off x="232054" y="419940"/>
            <a:ext cx="9569288" cy="11430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FD32A6D-DC5C-4AD6-9807-1EF06FC49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1" t="67290"/>
          <a:stretch/>
        </p:blipFill>
        <p:spPr>
          <a:xfrm>
            <a:off x="287242" y="1503769"/>
            <a:ext cx="7310050" cy="37387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B63E31D-60EF-4AB0-AE48-E75553041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6" r="38541" b="46036"/>
          <a:stretch/>
        </p:blipFill>
        <p:spPr>
          <a:xfrm>
            <a:off x="576468" y="2060304"/>
            <a:ext cx="4718626" cy="3656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05C49B-2E9C-4FAD-8FF5-87F8E7714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068" y="4213518"/>
            <a:ext cx="2364530" cy="24325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62573B31-8F0C-41F7-925D-5C68FCBE0657}"/>
              </a:ext>
            </a:extLst>
          </p:cNvPr>
          <p:cNvCxnSpPr>
            <a:cxnSpLocks/>
          </p:cNvCxnSpPr>
          <p:nvPr/>
        </p:nvCxnSpPr>
        <p:spPr>
          <a:xfrm>
            <a:off x="5105847" y="1811628"/>
            <a:ext cx="2247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2E5A771-A3DD-48CD-8F22-3C61633158A6}"/>
              </a:ext>
            </a:extLst>
          </p:cNvPr>
          <p:cNvCxnSpPr>
            <a:cxnSpLocks/>
          </p:cNvCxnSpPr>
          <p:nvPr/>
        </p:nvCxnSpPr>
        <p:spPr>
          <a:xfrm>
            <a:off x="3390811" y="1503769"/>
            <a:ext cx="2247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7ACC286C-A9D8-4F6F-814B-71D5E3F5F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09" r="38155" b="45810"/>
          <a:stretch/>
        </p:blipFill>
        <p:spPr>
          <a:xfrm>
            <a:off x="6727371" y="2057684"/>
            <a:ext cx="4718626" cy="3659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0191D0E-BE7F-4197-A259-E8CABE22E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851" y="4213518"/>
            <a:ext cx="2364530" cy="24325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814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A524A7F-CB69-4B94-8522-A23E07B14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54"/>
          <a:stretch/>
        </p:blipFill>
        <p:spPr>
          <a:xfrm>
            <a:off x="94878" y="110657"/>
            <a:ext cx="3195628" cy="6636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0BD74C0-FA2D-44C4-9727-2DF910E7A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806" y="4240118"/>
            <a:ext cx="2645194" cy="2505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D141389-DA34-4C02-812F-942E8EE7DA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64" r="886"/>
          <a:stretch/>
        </p:blipFill>
        <p:spPr>
          <a:xfrm>
            <a:off x="7106195" y="105748"/>
            <a:ext cx="2475412" cy="6636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BCD6E5-425B-4A11-8651-F0CAA2EE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806" y="1458644"/>
            <a:ext cx="2645194" cy="265876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3E61840-1BBB-4168-9B06-5068DBDC5C67}"/>
              </a:ext>
            </a:extLst>
          </p:cNvPr>
          <p:cNvSpPr/>
          <p:nvPr/>
        </p:nvSpPr>
        <p:spPr>
          <a:xfrm>
            <a:off x="668415" y="105748"/>
            <a:ext cx="925923" cy="22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76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0A3AF62-F67B-404E-8F96-DABB549AC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"/>
          <a:stretch/>
        </p:blipFill>
        <p:spPr>
          <a:xfrm>
            <a:off x="158840" y="481923"/>
            <a:ext cx="1569820" cy="1528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D5F47E-629E-4C8F-AF4C-D3C6FCCBB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9"/>
          <a:stretch/>
        </p:blipFill>
        <p:spPr>
          <a:xfrm>
            <a:off x="158839" y="2095185"/>
            <a:ext cx="1569819" cy="1597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5803C79-6156-4BB0-A1CB-8188FDD6F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057" y="215563"/>
            <a:ext cx="5126047" cy="6455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4CF162C-B7C3-44F8-9E9D-61B73A700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419" y="215563"/>
            <a:ext cx="5066846" cy="6455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8B83FD0E-A78E-4C4A-90F2-2E176613FDC1}"/>
              </a:ext>
            </a:extLst>
          </p:cNvPr>
          <p:cNvSpPr/>
          <p:nvPr/>
        </p:nvSpPr>
        <p:spPr>
          <a:xfrm>
            <a:off x="4571862" y="167911"/>
            <a:ext cx="701544" cy="857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0321D59-EC49-4E10-87B4-26C249C05B76}"/>
              </a:ext>
            </a:extLst>
          </p:cNvPr>
          <p:cNvSpPr/>
          <p:nvPr/>
        </p:nvSpPr>
        <p:spPr>
          <a:xfrm>
            <a:off x="2363481" y="215563"/>
            <a:ext cx="544368" cy="182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B4596175-101A-4C7E-B9B4-61A0299EDED0}"/>
              </a:ext>
            </a:extLst>
          </p:cNvPr>
          <p:cNvSpPr/>
          <p:nvPr/>
        </p:nvSpPr>
        <p:spPr>
          <a:xfrm>
            <a:off x="7631425" y="215562"/>
            <a:ext cx="544368" cy="18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3402DBB-C420-4494-8262-95EAE56744C2}"/>
              </a:ext>
            </a:extLst>
          </p:cNvPr>
          <p:cNvSpPr/>
          <p:nvPr/>
        </p:nvSpPr>
        <p:spPr>
          <a:xfrm>
            <a:off x="3200861" y="1886870"/>
            <a:ext cx="2471496" cy="225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A290E358-EB6A-42B5-8D0B-DFB4CBA65523}"/>
              </a:ext>
            </a:extLst>
          </p:cNvPr>
          <p:cNvSpPr/>
          <p:nvPr/>
        </p:nvSpPr>
        <p:spPr>
          <a:xfrm>
            <a:off x="9795757" y="187414"/>
            <a:ext cx="701544" cy="857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8DA8FA00-5CFC-454D-AF93-751489D2B5A1}"/>
              </a:ext>
            </a:extLst>
          </p:cNvPr>
          <p:cNvSpPr/>
          <p:nvPr/>
        </p:nvSpPr>
        <p:spPr>
          <a:xfrm>
            <a:off x="8395523" y="1886870"/>
            <a:ext cx="2471496" cy="225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7261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09DBFB2-C0E7-484E-8DA1-73F081A94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8" y="113047"/>
            <a:ext cx="5230980" cy="6631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6B3A45-28F3-416A-B6B6-840A82F5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116" y="3839247"/>
            <a:ext cx="2397823" cy="2303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0F35331-EB6C-4F84-A80D-3D09CB43C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116" y="1289934"/>
            <a:ext cx="2397823" cy="2397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52211C1-77DD-418B-B8AD-05DC0F8A8624}"/>
              </a:ext>
            </a:extLst>
          </p:cNvPr>
          <p:cNvSpPr/>
          <p:nvPr/>
        </p:nvSpPr>
        <p:spPr>
          <a:xfrm>
            <a:off x="891153" y="113047"/>
            <a:ext cx="925923" cy="22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556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E5629B9-7D5C-4225-BE9B-C73F71D9A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88" y="518382"/>
            <a:ext cx="4971409" cy="6178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29C0B3-EFF1-49E6-9C6F-10F1E3936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3" y="2811867"/>
            <a:ext cx="2125285" cy="1989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BB5E2D-FBFA-4972-BA9C-2612BD168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811" y="1605023"/>
            <a:ext cx="4047281" cy="5091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F67C52-9C91-4C5B-983D-1F4479A81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090" y="96479"/>
            <a:ext cx="1486002" cy="1434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CFC2642-FCAF-4C47-AAD9-31F617A4AB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454" b="6149"/>
          <a:stretch/>
        </p:blipFill>
        <p:spPr>
          <a:xfrm>
            <a:off x="9118339" y="96478"/>
            <a:ext cx="1321696" cy="1434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8" name="Picture 2" descr="My Favorite rubber stamp Royalty Free Vector Image">
            <a:extLst>
              <a:ext uri="{FF2B5EF4-FFF2-40B4-BE49-F238E27FC236}">
                <a16:creationId xmlns:a16="http://schemas.microsoft.com/office/drawing/2014/main" id="{0DC1F348-146C-42A5-9726-22CC74E1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3" b="25709"/>
          <a:stretch/>
        </p:blipFill>
        <p:spPr bwMode="auto">
          <a:xfrm rot="21097645">
            <a:off x="1602930" y="257784"/>
            <a:ext cx="2291631" cy="10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ne Emoji Sticker Astonished">
            <a:extLst>
              <a:ext uri="{FF2B5EF4-FFF2-40B4-BE49-F238E27FC236}">
                <a16:creationId xmlns:a16="http://schemas.microsoft.com/office/drawing/2014/main" id="{678DDE1D-4586-415A-9D83-F8B53155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" y="1884247"/>
            <a:ext cx="1107817" cy="110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ITHER USEFUL OR complete nonsense - skeptical futurama fry | Meme Generator">
            <a:extLst>
              <a:ext uri="{FF2B5EF4-FFF2-40B4-BE49-F238E27FC236}">
                <a16:creationId xmlns:a16="http://schemas.microsoft.com/office/drawing/2014/main" id="{CBC2040D-3F98-4439-8594-063C13556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20342" r="5502" b="2011"/>
          <a:stretch/>
        </p:blipFill>
        <p:spPr bwMode="auto">
          <a:xfrm>
            <a:off x="182908" y="5227672"/>
            <a:ext cx="2318420" cy="1468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4737629-B750-4A6E-AB19-9BD1D01866E5}"/>
              </a:ext>
            </a:extLst>
          </p:cNvPr>
          <p:cNvSpPr/>
          <p:nvPr/>
        </p:nvSpPr>
        <p:spPr>
          <a:xfrm>
            <a:off x="8338097" y="1605023"/>
            <a:ext cx="726631" cy="15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69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C1508035-67CC-4D17-ABCE-DC68F13D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7" t="65913" r="58243" b="11009"/>
          <a:stretch>
            <a:fillRect/>
          </a:stretch>
        </p:blipFill>
        <p:spPr bwMode="auto">
          <a:xfrm>
            <a:off x="2690238" y="2779135"/>
            <a:ext cx="4924678" cy="3787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E4ED7-E847-4804-BA5A-9A31FCC0C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154" y="2779135"/>
            <a:ext cx="3732141" cy="3787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Social Media requires thought!">
            <a:extLst>
              <a:ext uri="{FF2B5EF4-FFF2-40B4-BE49-F238E27FC236}">
                <a16:creationId xmlns:a16="http://schemas.microsoft.com/office/drawing/2014/main" id="{FCBB959E-603F-4BEA-B2C4-FC41EEA3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 b="12318"/>
          <a:stretch>
            <a:fillRect/>
          </a:stretch>
        </p:blipFill>
        <p:spPr bwMode="auto">
          <a:xfrm>
            <a:off x="282859" y="291091"/>
            <a:ext cx="2996060" cy="224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ow media organizations can get real and confront fake news | EY - Global">
            <a:extLst>
              <a:ext uri="{FF2B5EF4-FFF2-40B4-BE49-F238E27FC236}">
                <a16:creationId xmlns:a16="http://schemas.microsoft.com/office/drawing/2014/main" id="{B16425FB-8DC7-4CF1-BE5A-498DF34E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17" y="376368"/>
            <a:ext cx="3242163" cy="21614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715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38F5FB-7E36-4F79-8E74-494C187E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2C5F14-2B15-4648-B15C-C50499FA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" b="7020"/>
          <a:stretch/>
        </p:blipFill>
        <p:spPr>
          <a:xfrm>
            <a:off x="1" y="806469"/>
            <a:ext cx="11234472" cy="49433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9FDE07-3305-46C5-9424-DBDCB355E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22" b="9372"/>
          <a:stretch/>
        </p:blipFill>
        <p:spPr>
          <a:xfrm>
            <a:off x="0" y="5683269"/>
            <a:ext cx="11234472" cy="10782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9131128-0377-4842-83B1-51BBC189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467" y="6326987"/>
            <a:ext cx="2479013" cy="436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299" y="903766"/>
            <a:ext cx="2479013" cy="436104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EF67148-DDC5-4678-8A09-AF756E2CF0E6}"/>
              </a:ext>
            </a:extLst>
          </p:cNvPr>
          <p:cNvCxnSpPr>
            <a:cxnSpLocks/>
          </p:cNvCxnSpPr>
          <p:nvPr/>
        </p:nvCxnSpPr>
        <p:spPr>
          <a:xfrm>
            <a:off x="1900463" y="5073669"/>
            <a:ext cx="59670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D623564-BF3A-4652-9511-4E0A7BCFB29A}"/>
              </a:ext>
            </a:extLst>
          </p:cNvPr>
          <p:cNvCxnSpPr>
            <a:cxnSpLocks/>
          </p:cNvCxnSpPr>
          <p:nvPr/>
        </p:nvCxnSpPr>
        <p:spPr>
          <a:xfrm>
            <a:off x="8107831" y="5397643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E6006925-A2A1-4D04-BE7F-F2AE0F4F78A4}"/>
              </a:ext>
            </a:extLst>
          </p:cNvPr>
          <p:cNvCxnSpPr>
            <a:cxnSpLocks/>
          </p:cNvCxnSpPr>
          <p:nvPr/>
        </p:nvCxnSpPr>
        <p:spPr>
          <a:xfrm>
            <a:off x="2756248" y="5102976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FF13E83-B687-432E-9F72-220897B59CA8}"/>
              </a:ext>
            </a:extLst>
          </p:cNvPr>
          <p:cNvCxnSpPr>
            <a:cxnSpLocks/>
          </p:cNvCxnSpPr>
          <p:nvPr/>
        </p:nvCxnSpPr>
        <p:spPr>
          <a:xfrm>
            <a:off x="1777371" y="5724302"/>
            <a:ext cx="8686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557" y="78917"/>
            <a:ext cx="1079873" cy="1440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002AA7B3-F641-4A6B-A6BD-8ADDC4419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5717" y="4506931"/>
            <a:ext cx="895475" cy="1781424"/>
          </a:xfrm>
          <a:prstGeom prst="rect">
            <a:avLst/>
          </a:prstGeom>
        </p:spPr>
      </p:pic>
      <p:pic>
        <p:nvPicPr>
          <p:cNvPr id="13" name="Picture 2" descr="Concerns about clinical pharmacy funding | AJP">
            <a:extLst>
              <a:ext uri="{FF2B5EF4-FFF2-40B4-BE49-F238E27FC236}">
                <a16:creationId xmlns:a16="http://schemas.microsoft.com/office/drawing/2014/main" id="{FB8A0C89-EDAA-48DD-B7E0-765D1306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93" y="110631"/>
            <a:ext cx="2160586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CEF3EE15-621E-468E-9218-8EEC57AE1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68" y="105842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9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8DAC2D4-7910-4FAB-A7FC-CD79AA47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060" y="173630"/>
            <a:ext cx="4982285" cy="190022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E4F19B-2E21-452B-9147-1FFA5CA7B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307" y="2179620"/>
            <a:ext cx="6285793" cy="450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Afbeelding 1">
            <a:extLst>
              <a:ext uri="{FF2B5EF4-FFF2-40B4-BE49-F238E27FC236}">
                <a16:creationId xmlns:a16="http://schemas.microsoft.com/office/drawing/2014/main" id="{5BBFBF65-22A3-4B98-A8E5-E5047F3A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8" y="169880"/>
            <a:ext cx="5400828" cy="6518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fbeelding 2">
            <a:extLst>
              <a:ext uri="{FF2B5EF4-FFF2-40B4-BE49-F238E27FC236}">
                <a16:creationId xmlns:a16="http://schemas.microsoft.com/office/drawing/2014/main" id="{E0770554-EEAE-46CB-973A-B10CB5C9E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r="1207" b="13831"/>
          <a:stretch/>
        </p:blipFill>
        <p:spPr bwMode="auto">
          <a:xfrm>
            <a:off x="1700380" y="1123740"/>
            <a:ext cx="2211259" cy="14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36184D2A-F8DF-4E44-864B-AD367B8AC565}"/>
              </a:ext>
            </a:extLst>
          </p:cNvPr>
          <p:cNvSpPr/>
          <p:nvPr/>
        </p:nvSpPr>
        <p:spPr>
          <a:xfrm>
            <a:off x="3387614" y="1062678"/>
            <a:ext cx="488128" cy="49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B91187-175E-416A-9115-116ACF76F96B}"/>
              </a:ext>
            </a:extLst>
          </p:cNvPr>
          <p:cNvSpPr txBox="1"/>
          <p:nvPr/>
        </p:nvSpPr>
        <p:spPr>
          <a:xfrm rot="20438912">
            <a:off x="3281756" y="2220855"/>
            <a:ext cx="438258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</a:rPr>
              <a:t>POOR AGREEMENT</a:t>
            </a:r>
          </a:p>
        </p:txBody>
      </p:sp>
    </p:spTree>
    <p:extLst>
      <p:ext uri="{BB962C8B-B14F-4D97-AF65-F5344CB8AC3E}">
        <p14:creationId xmlns:p14="http://schemas.microsoft.com/office/powerpoint/2010/main" val="28938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DFEA33D-1C98-4DCD-B080-CB58445B5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8"/>
          <a:stretch/>
        </p:blipFill>
        <p:spPr>
          <a:xfrm>
            <a:off x="149162" y="198411"/>
            <a:ext cx="5347143" cy="6461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609F9E-D4EA-41B5-8E42-EF6C64A18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958" y="1475054"/>
            <a:ext cx="2073814" cy="5184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246D16-A5D2-4310-A597-931436B6B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910" y="1475054"/>
            <a:ext cx="2069164" cy="5184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D44FDCD-865E-4D5A-91B7-F2217A3BE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114" b="6955"/>
          <a:stretch/>
        </p:blipFill>
        <p:spPr>
          <a:xfrm>
            <a:off x="7273979" y="56234"/>
            <a:ext cx="1451162" cy="1418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Afbeelding 1">
            <a:extLst>
              <a:ext uri="{FF2B5EF4-FFF2-40B4-BE49-F238E27FC236}">
                <a16:creationId xmlns:a16="http://schemas.microsoft.com/office/drawing/2014/main" id="{52EBAFF2-5A4F-4088-84EB-E3AA59935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17049" r="15089" b="7146"/>
          <a:stretch/>
        </p:blipFill>
        <p:spPr bwMode="auto">
          <a:xfrm>
            <a:off x="5777625" y="56234"/>
            <a:ext cx="1419826" cy="1418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E0A065D-7EAC-4EB1-92BB-521F9D47C749}"/>
              </a:ext>
            </a:extLst>
          </p:cNvPr>
          <p:cNvSpPr txBox="1"/>
          <p:nvPr/>
        </p:nvSpPr>
        <p:spPr>
          <a:xfrm rot="20438912">
            <a:off x="3281756" y="2220855"/>
            <a:ext cx="438258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</a:rPr>
              <a:t>POOR AGREEMENT</a:t>
            </a:r>
          </a:p>
        </p:txBody>
      </p:sp>
    </p:spTree>
    <p:extLst>
      <p:ext uri="{BB962C8B-B14F-4D97-AF65-F5344CB8AC3E}">
        <p14:creationId xmlns:p14="http://schemas.microsoft.com/office/powerpoint/2010/main" val="13759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C49FD-9D2B-4AF4-8D73-400E99DD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 EGS </a:t>
            </a:r>
            <a:r>
              <a:rPr lang="nl-BE" dirty="0" err="1"/>
              <a:t>Guidelines</a:t>
            </a:r>
            <a:r>
              <a:rPr lang="nl-BE" dirty="0"/>
              <a:t>: 5th Edition (2020)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83DBC-7E67-4F19-B858-FE8F2FB9B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OCT: </a:t>
            </a:r>
            <a:r>
              <a:rPr lang="nl-BE" sz="3200" dirty="0" err="1"/>
              <a:t>Frequently</a:t>
            </a:r>
            <a:r>
              <a:rPr lang="nl-BE" sz="3200" dirty="0"/>
              <a:t> </a:t>
            </a:r>
            <a:r>
              <a:rPr lang="nl-BE" sz="3200" dirty="0" err="1"/>
              <a:t>Asked</a:t>
            </a:r>
            <a:r>
              <a:rPr lang="nl-BE" sz="3200" dirty="0"/>
              <a:t> </a:t>
            </a:r>
            <a:r>
              <a:rPr lang="nl-BE" sz="3200" dirty="0" err="1"/>
              <a:t>Questions</a:t>
            </a:r>
            <a:r>
              <a:rPr lang="nl-BE" sz="3200" dirty="0"/>
              <a:t>:</a:t>
            </a:r>
          </a:p>
          <a:p>
            <a:pPr lvl="1"/>
            <a:r>
              <a:rPr lang="nl-BE" sz="2600" dirty="0" err="1"/>
              <a:t>What</a:t>
            </a:r>
            <a:r>
              <a:rPr lang="nl-BE" sz="2600" dirty="0"/>
              <a:t> is </a:t>
            </a:r>
            <a:r>
              <a:rPr lang="nl-BE" sz="2600" dirty="0" err="1"/>
              <a:t>the</a:t>
            </a:r>
            <a:r>
              <a:rPr lang="nl-BE" sz="2600" dirty="0"/>
              <a:t> </a:t>
            </a:r>
            <a:r>
              <a:rPr lang="nl-BE" sz="2600" dirty="0" err="1"/>
              <a:t>role</a:t>
            </a:r>
            <a:r>
              <a:rPr lang="nl-BE" sz="2600" dirty="0"/>
              <a:t> of OCT </a:t>
            </a:r>
            <a:r>
              <a:rPr lang="nl-BE" sz="2600" dirty="0" err="1"/>
              <a:t>for</a:t>
            </a:r>
            <a:r>
              <a:rPr lang="nl-BE" sz="2600" dirty="0"/>
              <a:t> </a:t>
            </a:r>
            <a:r>
              <a:rPr lang="nl-BE" sz="2600" dirty="0">
                <a:solidFill>
                  <a:srgbClr val="FF0000"/>
                </a:solidFill>
              </a:rPr>
              <a:t>diagnosis</a:t>
            </a:r>
            <a:r>
              <a:rPr lang="nl-BE" sz="2600" dirty="0"/>
              <a:t> of glaucoma?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of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monitoring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progression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use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end-stage glaucoma?</a:t>
            </a:r>
          </a:p>
          <a:p>
            <a:pPr lvl="1"/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angiography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299A37B-17E7-48BE-AEFE-6F0A410F5B30}"/>
              </a:ext>
            </a:extLst>
          </p:cNvPr>
          <p:cNvGrpSpPr/>
          <p:nvPr/>
        </p:nvGrpSpPr>
        <p:grpSpPr>
          <a:xfrm>
            <a:off x="9789953" y="210915"/>
            <a:ext cx="2143125" cy="2133600"/>
            <a:chOff x="9789953" y="210915"/>
            <a:chExt cx="2143125" cy="2133600"/>
          </a:xfrm>
        </p:grpSpPr>
        <p:pic>
          <p:nvPicPr>
            <p:cNvPr id="5" name="Picture 2" descr="New Guidelines for Sanitizing Equipment Announced | Animal Care">
              <a:extLst>
                <a:ext uri="{FF2B5EF4-FFF2-40B4-BE49-F238E27FC236}">
                  <a16:creationId xmlns:a16="http://schemas.microsoft.com/office/drawing/2014/main" id="{27D42F9F-1F37-446C-A5DB-879412C6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53" y="210915"/>
              <a:ext cx="214312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9DF4B74-0A40-4FB3-B12E-961F5135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104315" y="796194"/>
              <a:ext cx="244314" cy="93198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0C9BC06-06FD-4ED4-9D47-6C4B56A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86" r="-1"/>
            <a:stretch/>
          </p:blipFill>
          <p:spPr>
            <a:xfrm flipH="1">
              <a:off x="10005304" y="1009743"/>
              <a:ext cx="186934" cy="550988"/>
            </a:xfrm>
            <a:prstGeom prst="rect">
              <a:avLst/>
            </a:prstGeom>
          </p:spPr>
        </p:pic>
        <p:pic>
          <p:nvPicPr>
            <p:cNvPr id="11" name="Picture 4" descr="International Council of Ophthalmology : Enhancing Eye Care : Glaucoma">
              <a:extLst>
                <a:ext uri="{FF2B5EF4-FFF2-40B4-BE49-F238E27FC236}">
                  <a16:creationId xmlns:a16="http://schemas.microsoft.com/office/drawing/2014/main" id="{A82AD05B-8CC5-49AF-9D1A-347EC46D7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6" t="21415" r="31911" b="24250"/>
            <a:stretch/>
          </p:blipFill>
          <p:spPr bwMode="auto">
            <a:xfrm>
              <a:off x="10348632" y="513862"/>
              <a:ext cx="1027638" cy="126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BABAE24-7584-4B70-8E6C-344C8D62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4546" y="608623"/>
              <a:ext cx="109743" cy="1166446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477C77B-B726-435C-A73D-65D8670C1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0693" b="87220"/>
            <a:stretch/>
          </p:blipFill>
          <p:spPr>
            <a:xfrm>
              <a:off x="11364546" y="545811"/>
              <a:ext cx="45719" cy="150735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4D37D30-DBCD-4B57-B7F9-532CCA517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00" y="3672476"/>
            <a:ext cx="2230278" cy="2974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7647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C49FD-9D2B-4AF4-8D73-400E99DD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 EGS </a:t>
            </a:r>
            <a:r>
              <a:rPr lang="nl-BE" dirty="0" err="1"/>
              <a:t>Guidelines</a:t>
            </a:r>
            <a:r>
              <a:rPr lang="nl-BE" dirty="0"/>
              <a:t>: 5th Edition (2020)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83DBC-7E67-4F19-B858-FE8F2FB9B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OCT: </a:t>
            </a:r>
            <a:r>
              <a:rPr lang="nl-BE" sz="3200" dirty="0" err="1"/>
              <a:t>Frequently</a:t>
            </a:r>
            <a:r>
              <a:rPr lang="nl-BE" sz="3200" dirty="0"/>
              <a:t> </a:t>
            </a:r>
            <a:r>
              <a:rPr lang="nl-BE" sz="3200" dirty="0" err="1"/>
              <a:t>Asked</a:t>
            </a:r>
            <a:r>
              <a:rPr lang="nl-BE" sz="3200" dirty="0"/>
              <a:t> </a:t>
            </a:r>
            <a:r>
              <a:rPr lang="nl-BE" sz="3200" dirty="0" err="1"/>
              <a:t>Questions</a:t>
            </a:r>
            <a:r>
              <a:rPr lang="nl-BE" sz="3200" dirty="0"/>
              <a:t>: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of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diagnosis of glaucoma?</a:t>
            </a:r>
          </a:p>
          <a:p>
            <a:pPr lvl="1"/>
            <a:r>
              <a:rPr lang="nl-BE" sz="2600" dirty="0" err="1"/>
              <a:t>What</a:t>
            </a:r>
            <a:r>
              <a:rPr lang="nl-BE" sz="2600" dirty="0"/>
              <a:t> is </a:t>
            </a:r>
            <a:r>
              <a:rPr lang="nl-BE" sz="2600" dirty="0" err="1"/>
              <a:t>the</a:t>
            </a:r>
            <a:r>
              <a:rPr lang="nl-BE" sz="2600" dirty="0"/>
              <a:t> </a:t>
            </a:r>
            <a:r>
              <a:rPr lang="nl-BE" sz="2600" dirty="0" err="1"/>
              <a:t>role</a:t>
            </a:r>
            <a:r>
              <a:rPr lang="nl-BE" sz="2600" dirty="0"/>
              <a:t> of OCT </a:t>
            </a:r>
            <a:r>
              <a:rPr lang="nl-BE" sz="2600" dirty="0" err="1"/>
              <a:t>for</a:t>
            </a:r>
            <a:r>
              <a:rPr lang="nl-BE" sz="2600" dirty="0"/>
              <a:t> monitoring </a:t>
            </a:r>
            <a:r>
              <a:rPr lang="nl-BE" sz="2600" dirty="0" err="1">
                <a:solidFill>
                  <a:srgbClr val="FF0000"/>
                </a:solidFill>
              </a:rPr>
              <a:t>progression</a:t>
            </a:r>
            <a:r>
              <a:rPr lang="nl-BE" sz="2600" dirty="0"/>
              <a:t>?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use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end-stage glaucoma?</a:t>
            </a:r>
          </a:p>
          <a:p>
            <a:pPr lvl="1"/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angiography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299A37B-17E7-48BE-AEFE-6F0A410F5B30}"/>
              </a:ext>
            </a:extLst>
          </p:cNvPr>
          <p:cNvGrpSpPr/>
          <p:nvPr/>
        </p:nvGrpSpPr>
        <p:grpSpPr>
          <a:xfrm>
            <a:off x="9789953" y="210915"/>
            <a:ext cx="2143125" cy="2133600"/>
            <a:chOff x="9789953" y="210915"/>
            <a:chExt cx="2143125" cy="2133600"/>
          </a:xfrm>
        </p:grpSpPr>
        <p:pic>
          <p:nvPicPr>
            <p:cNvPr id="5" name="Picture 2" descr="New Guidelines for Sanitizing Equipment Announced | Animal Care">
              <a:extLst>
                <a:ext uri="{FF2B5EF4-FFF2-40B4-BE49-F238E27FC236}">
                  <a16:creationId xmlns:a16="http://schemas.microsoft.com/office/drawing/2014/main" id="{27D42F9F-1F37-446C-A5DB-879412C6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53" y="210915"/>
              <a:ext cx="214312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9DF4B74-0A40-4FB3-B12E-961F5135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104315" y="796194"/>
              <a:ext cx="244314" cy="93198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0C9BC06-06FD-4ED4-9D47-6C4B56A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86" r="-1"/>
            <a:stretch/>
          </p:blipFill>
          <p:spPr>
            <a:xfrm flipH="1">
              <a:off x="10005304" y="1009743"/>
              <a:ext cx="186934" cy="550988"/>
            </a:xfrm>
            <a:prstGeom prst="rect">
              <a:avLst/>
            </a:prstGeom>
          </p:spPr>
        </p:pic>
        <p:pic>
          <p:nvPicPr>
            <p:cNvPr id="11" name="Picture 4" descr="International Council of Ophthalmology : Enhancing Eye Care : Glaucoma">
              <a:extLst>
                <a:ext uri="{FF2B5EF4-FFF2-40B4-BE49-F238E27FC236}">
                  <a16:creationId xmlns:a16="http://schemas.microsoft.com/office/drawing/2014/main" id="{A82AD05B-8CC5-49AF-9D1A-347EC46D7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6" t="21415" r="31911" b="24250"/>
            <a:stretch/>
          </p:blipFill>
          <p:spPr bwMode="auto">
            <a:xfrm>
              <a:off x="10348632" y="513862"/>
              <a:ext cx="1027638" cy="126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BABAE24-7584-4B70-8E6C-344C8D62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4546" y="608623"/>
              <a:ext cx="109743" cy="1166446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477C77B-B726-435C-A73D-65D8670C1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0693" b="87220"/>
            <a:stretch/>
          </p:blipFill>
          <p:spPr>
            <a:xfrm>
              <a:off x="11364546" y="545811"/>
              <a:ext cx="45719" cy="150735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4D37D30-DBCD-4B57-B7F9-532CCA517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00" y="3672476"/>
            <a:ext cx="2230278" cy="2974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7342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9E417-85D1-4576-AC52-B8C493DB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922651" cy="1320800"/>
          </a:xfrm>
        </p:spPr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of OCT </a:t>
            </a:r>
            <a:r>
              <a:rPr lang="nl-BE" dirty="0" err="1"/>
              <a:t>for</a:t>
            </a:r>
            <a:r>
              <a:rPr lang="nl-BE" dirty="0"/>
              <a:t> monitoring </a:t>
            </a:r>
            <a:r>
              <a:rPr lang="nl-BE" dirty="0" err="1"/>
              <a:t>progression</a:t>
            </a:r>
            <a:r>
              <a:rPr lang="nl-BE" dirty="0"/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1F9BE8-BF99-4A42-BA21-11E825731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21" r="27545" b="331"/>
          <a:stretch/>
        </p:blipFill>
        <p:spPr>
          <a:xfrm>
            <a:off x="455346" y="1930400"/>
            <a:ext cx="11460699" cy="647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61CF116-E14C-4F59-AE24-1B1ADD8FC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15" y="3224767"/>
            <a:ext cx="4623369" cy="3467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A6F56D6-A66F-481A-9D23-9CA7035C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277" y="4472989"/>
            <a:ext cx="2402768" cy="2219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CBBC93-062D-4CE3-90D2-7B686CD2E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46" y="4003274"/>
            <a:ext cx="2016152" cy="2689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6456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C7A1F6-ED5A-4420-B8CE-BB6C37455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" b="2364"/>
          <a:stretch/>
        </p:blipFill>
        <p:spPr>
          <a:xfrm>
            <a:off x="225669" y="102350"/>
            <a:ext cx="11613021" cy="6673588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7DB420E-977C-410B-8407-05ADB6D76EC5}"/>
              </a:ext>
            </a:extLst>
          </p:cNvPr>
          <p:cNvSpPr/>
          <p:nvPr/>
        </p:nvSpPr>
        <p:spPr>
          <a:xfrm>
            <a:off x="105507" y="3346940"/>
            <a:ext cx="5210908" cy="4923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95BC0D12-EA32-4DD8-89AB-6C7EBDD4FD00}"/>
              </a:ext>
            </a:extLst>
          </p:cNvPr>
          <p:cNvCxnSpPr>
            <a:cxnSpLocks/>
          </p:cNvCxnSpPr>
          <p:nvPr/>
        </p:nvCxnSpPr>
        <p:spPr>
          <a:xfrm>
            <a:off x="4474029" y="4736123"/>
            <a:ext cx="5107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1AB70-A7EA-4A8A-8D31-F1119920210A}"/>
              </a:ext>
            </a:extLst>
          </p:cNvPr>
          <p:cNvCxnSpPr>
            <a:cxnSpLocks/>
          </p:cNvCxnSpPr>
          <p:nvPr/>
        </p:nvCxnSpPr>
        <p:spPr>
          <a:xfrm>
            <a:off x="3006969" y="4403668"/>
            <a:ext cx="1783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5C23D0B-5432-4A54-AEAC-2EAD7AC3EE8F}"/>
              </a:ext>
            </a:extLst>
          </p:cNvPr>
          <p:cNvCxnSpPr>
            <a:cxnSpLocks/>
          </p:cNvCxnSpPr>
          <p:nvPr/>
        </p:nvCxnSpPr>
        <p:spPr>
          <a:xfrm>
            <a:off x="3180915" y="463140"/>
            <a:ext cx="5029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82EBC0C-DB2F-4E51-94F4-307545E39C49}"/>
              </a:ext>
            </a:extLst>
          </p:cNvPr>
          <p:cNvCxnSpPr>
            <a:cxnSpLocks/>
          </p:cNvCxnSpPr>
          <p:nvPr/>
        </p:nvCxnSpPr>
        <p:spPr>
          <a:xfrm>
            <a:off x="4519749" y="4759378"/>
            <a:ext cx="4993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5856DD-46E3-4200-8E7E-814513323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5557" y="78917"/>
            <a:ext cx="1079873" cy="14402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6517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38">
            <a:extLst>
              <a:ext uri="{FF2B5EF4-FFF2-40B4-BE49-F238E27FC236}">
                <a16:creationId xmlns:a16="http://schemas.microsoft.com/office/drawing/2014/main" id="{2EB34711-B176-4BEC-B709-34F43C6D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" y="1341932"/>
            <a:ext cx="12154478" cy="51184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279" y="1520259"/>
            <a:ext cx="2479013" cy="43610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17462"/>
            <a:ext cx="1290892" cy="17217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089253AE-3690-435B-9FF9-1B81627A2A35}"/>
              </a:ext>
            </a:extLst>
          </p:cNvPr>
          <p:cNvCxnSpPr>
            <a:cxnSpLocks/>
          </p:cNvCxnSpPr>
          <p:nvPr/>
        </p:nvCxnSpPr>
        <p:spPr>
          <a:xfrm>
            <a:off x="8827477" y="3596562"/>
            <a:ext cx="3094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A25C76F-F1C7-4B32-9EBA-D3D0C9D4131C}"/>
              </a:ext>
            </a:extLst>
          </p:cNvPr>
          <p:cNvCxnSpPr>
            <a:cxnSpLocks/>
          </p:cNvCxnSpPr>
          <p:nvPr/>
        </p:nvCxnSpPr>
        <p:spPr>
          <a:xfrm>
            <a:off x="5603631" y="3924809"/>
            <a:ext cx="6318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01F094F7-79F5-4CB7-A780-FD06DFA6DA2E}"/>
              </a:ext>
            </a:extLst>
          </p:cNvPr>
          <p:cNvCxnSpPr>
            <a:cxnSpLocks/>
          </p:cNvCxnSpPr>
          <p:nvPr/>
        </p:nvCxnSpPr>
        <p:spPr>
          <a:xfrm>
            <a:off x="222738" y="4276501"/>
            <a:ext cx="28311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ED644F1F-7BC9-467B-A32B-A6B4FC4A762F}"/>
              </a:ext>
            </a:extLst>
          </p:cNvPr>
          <p:cNvCxnSpPr>
            <a:cxnSpLocks/>
          </p:cNvCxnSpPr>
          <p:nvPr/>
        </p:nvCxnSpPr>
        <p:spPr>
          <a:xfrm>
            <a:off x="1400908" y="4622331"/>
            <a:ext cx="967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E6425B5A-E50F-4A3A-8477-CB2814E1A53B}"/>
              </a:ext>
            </a:extLst>
          </p:cNvPr>
          <p:cNvCxnSpPr>
            <a:cxnSpLocks/>
          </p:cNvCxnSpPr>
          <p:nvPr/>
        </p:nvCxnSpPr>
        <p:spPr>
          <a:xfrm>
            <a:off x="7491952" y="4974024"/>
            <a:ext cx="2718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2B619578-F6CE-4F75-9A72-AD8134DB5632}"/>
              </a:ext>
            </a:extLst>
          </p:cNvPr>
          <p:cNvCxnSpPr>
            <a:cxnSpLocks/>
          </p:cNvCxnSpPr>
          <p:nvPr/>
        </p:nvCxnSpPr>
        <p:spPr>
          <a:xfrm>
            <a:off x="1559169" y="5665685"/>
            <a:ext cx="563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2E99BDAC-8EBB-4CB7-8643-B7657E11CF8C}"/>
              </a:ext>
            </a:extLst>
          </p:cNvPr>
          <p:cNvCxnSpPr>
            <a:cxnSpLocks/>
          </p:cNvCxnSpPr>
          <p:nvPr/>
        </p:nvCxnSpPr>
        <p:spPr>
          <a:xfrm>
            <a:off x="287215" y="6357347"/>
            <a:ext cx="6013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5D34392E-13DD-4F7A-8FE7-22219F3E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6379359"/>
            <a:ext cx="2479013" cy="43610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D03943B-6E88-484D-8513-CDAFC0C103A8}"/>
              </a:ext>
            </a:extLst>
          </p:cNvPr>
          <p:cNvCxnSpPr>
            <a:cxnSpLocks/>
          </p:cNvCxnSpPr>
          <p:nvPr/>
        </p:nvCxnSpPr>
        <p:spPr>
          <a:xfrm>
            <a:off x="8889274" y="3619927"/>
            <a:ext cx="1528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4076C25C-BBF3-4484-88BB-BEC9B8AC2054}"/>
              </a:ext>
            </a:extLst>
          </p:cNvPr>
          <p:cNvCxnSpPr>
            <a:cxnSpLocks/>
          </p:cNvCxnSpPr>
          <p:nvPr/>
        </p:nvCxnSpPr>
        <p:spPr>
          <a:xfrm>
            <a:off x="1452154" y="4645617"/>
            <a:ext cx="13237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CF6B68E-B954-482E-9D5A-72D9421C4932}"/>
              </a:ext>
            </a:extLst>
          </p:cNvPr>
          <p:cNvCxnSpPr>
            <a:cxnSpLocks/>
          </p:cNvCxnSpPr>
          <p:nvPr/>
        </p:nvCxnSpPr>
        <p:spPr>
          <a:xfrm>
            <a:off x="6607279" y="5685278"/>
            <a:ext cx="5906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96091C7-D7E3-4663-8D1D-EE643F71E30F}"/>
              </a:ext>
            </a:extLst>
          </p:cNvPr>
          <p:cNvCxnSpPr>
            <a:cxnSpLocks/>
          </p:cNvCxnSpPr>
          <p:nvPr/>
        </p:nvCxnSpPr>
        <p:spPr>
          <a:xfrm>
            <a:off x="343989" y="6379359"/>
            <a:ext cx="2562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oncerns about clinical pharmacy funding | AJP">
            <a:extLst>
              <a:ext uri="{FF2B5EF4-FFF2-40B4-BE49-F238E27FC236}">
                <a16:creationId xmlns:a16="http://schemas.microsoft.com/office/drawing/2014/main" id="{801F16F1-CA68-45DD-BC3C-3CAF97608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/>
        </p:blipFill>
        <p:spPr bwMode="auto">
          <a:xfrm>
            <a:off x="8615177" y="488666"/>
            <a:ext cx="1753087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4E005C3F-2D51-4ED3-AC92-45ED2F14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52" y="483877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38">
            <a:extLst>
              <a:ext uri="{FF2B5EF4-FFF2-40B4-BE49-F238E27FC236}">
                <a16:creationId xmlns:a16="http://schemas.microsoft.com/office/drawing/2014/main" id="{2EB34711-B176-4BEC-B709-34F43C6D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" y="1341932"/>
            <a:ext cx="12154478" cy="51184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279" y="1520259"/>
            <a:ext cx="2479013" cy="43610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17462"/>
            <a:ext cx="1290892" cy="17217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089253AE-3690-435B-9FF9-1B81627A2A35}"/>
              </a:ext>
            </a:extLst>
          </p:cNvPr>
          <p:cNvCxnSpPr>
            <a:cxnSpLocks/>
          </p:cNvCxnSpPr>
          <p:nvPr/>
        </p:nvCxnSpPr>
        <p:spPr>
          <a:xfrm>
            <a:off x="8827477" y="3596562"/>
            <a:ext cx="3094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A25C76F-F1C7-4B32-9EBA-D3D0C9D4131C}"/>
              </a:ext>
            </a:extLst>
          </p:cNvPr>
          <p:cNvCxnSpPr>
            <a:cxnSpLocks/>
          </p:cNvCxnSpPr>
          <p:nvPr/>
        </p:nvCxnSpPr>
        <p:spPr>
          <a:xfrm>
            <a:off x="5603631" y="3924809"/>
            <a:ext cx="6318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01F094F7-79F5-4CB7-A780-FD06DFA6DA2E}"/>
              </a:ext>
            </a:extLst>
          </p:cNvPr>
          <p:cNvCxnSpPr>
            <a:cxnSpLocks/>
          </p:cNvCxnSpPr>
          <p:nvPr/>
        </p:nvCxnSpPr>
        <p:spPr>
          <a:xfrm>
            <a:off x="222738" y="4276501"/>
            <a:ext cx="28311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5D34392E-13DD-4F7A-8FE7-22219F3E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6379359"/>
            <a:ext cx="2479013" cy="436104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50DB758-B5AB-40A8-BA3E-413354FDDFE6}"/>
              </a:ext>
            </a:extLst>
          </p:cNvPr>
          <p:cNvCxnSpPr>
            <a:cxnSpLocks/>
          </p:cNvCxnSpPr>
          <p:nvPr/>
        </p:nvCxnSpPr>
        <p:spPr>
          <a:xfrm>
            <a:off x="8889274" y="3619927"/>
            <a:ext cx="1528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oncerns about clinical pharmacy funding | AJP">
            <a:extLst>
              <a:ext uri="{FF2B5EF4-FFF2-40B4-BE49-F238E27FC236}">
                <a16:creationId xmlns:a16="http://schemas.microsoft.com/office/drawing/2014/main" id="{BE0A0165-02A3-4714-815F-7325748CD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/>
        </p:blipFill>
        <p:spPr bwMode="auto">
          <a:xfrm>
            <a:off x="8615177" y="488666"/>
            <a:ext cx="1753087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6B46F56B-0C3D-4E90-A923-C3CD8906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52" y="483877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92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907917-E784-4B95-9FCA-361F1C215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6"/>
          <a:stretch/>
        </p:blipFill>
        <p:spPr>
          <a:xfrm>
            <a:off x="472069" y="106681"/>
            <a:ext cx="11247862" cy="6644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10">
            <a:extLst>
              <a:ext uri="{FF2B5EF4-FFF2-40B4-BE49-F238E27FC236}">
                <a16:creationId xmlns:a16="http://schemas.microsoft.com/office/drawing/2014/main" id="{0B639EF6-0E15-4521-BD8C-70CCDC4E0B40}"/>
              </a:ext>
            </a:extLst>
          </p:cNvPr>
          <p:cNvSpPr/>
          <p:nvPr/>
        </p:nvSpPr>
        <p:spPr>
          <a:xfrm>
            <a:off x="4635595" y="3220430"/>
            <a:ext cx="2721295" cy="313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8136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CF26534-4162-411D-A1B0-FFE227A43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60"/>
          <a:stretch/>
        </p:blipFill>
        <p:spPr>
          <a:xfrm>
            <a:off x="436873" y="91905"/>
            <a:ext cx="11318253" cy="6674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10">
            <a:extLst>
              <a:ext uri="{FF2B5EF4-FFF2-40B4-BE49-F238E27FC236}">
                <a16:creationId xmlns:a16="http://schemas.microsoft.com/office/drawing/2014/main" id="{A27B9A6F-BE51-4C06-B075-A485D27F2B8E}"/>
              </a:ext>
            </a:extLst>
          </p:cNvPr>
          <p:cNvSpPr/>
          <p:nvPr/>
        </p:nvSpPr>
        <p:spPr>
          <a:xfrm>
            <a:off x="4635595" y="3223980"/>
            <a:ext cx="2721295" cy="313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6777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u can prove anything with numbers... - StatusMind.com">
            <a:extLst>
              <a:ext uri="{FF2B5EF4-FFF2-40B4-BE49-F238E27FC236}">
                <a16:creationId xmlns:a16="http://schemas.microsoft.com/office/drawing/2014/main" id="{924F9F1A-33D1-486E-BE04-12BC37063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 bwMode="auto">
          <a:xfrm>
            <a:off x="241970" y="202084"/>
            <a:ext cx="5735218" cy="40418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tistics and Its Importance in this Age of Data Mining : Statistical  Research and the Ethics Behind It">
            <a:extLst>
              <a:ext uri="{FF2B5EF4-FFF2-40B4-BE49-F238E27FC236}">
                <a16:creationId xmlns:a16="http://schemas.microsoft.com/office/drawing/2014/main" id="{E4B5A349-697D-4BA6-8FDC-F202FD1D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12" y="2186320"/>
            <a:ext cx="5735218" cy="45427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79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38">
            <a:extLst>
              <a:ext uri="{FF2B5EF4-FFF2-40B4-BE49-F238E27FC236}">
                <a16:creationId xmlns:a16="http://schemas.microsoft.com/office/drawing/2014/main" id="{2EB34711-B176-4BEC-B709-34F43C6D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" y="1341932"/>
            <a:ext cx="12154478" cy="51184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279" y="1520259"/>
            <a:ext cx="2479013" cy="43610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17462"/>
            <a:ext cx="1290892" cy="17217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ED644F1F-7BC9-467B-A32B-A6B4FC4A762F}"/>
              </a:ext>
            </a:extLst>
          </p:cNvPr>
          <p:cNvCxnSpPr>
            <a:cxnSpLocks/>
          </p:cNvCxnSpPr>
          <p:nvPr/>
        </p:nvCxnSpPr>
        <p:spPr>
          <a:xfrm>
            <a:off x="1400908" y="4622331"/>
            <a:ext cx="967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E6425B5A-E50F-4A3A-8477-CB2814E1A53B}"/>
              </a:ext>
            </a:extLst>
          </p:cNvPr>
          <p:cNvCxnSpPr>
            <a:cxnSpLocks/>
          </p:cNvCxnSpPr>
          <p:nvPr/>
        </p:nvCxnSpPr>
        <p:spPr>
          <a:xfrm>
            <a:off x="7491952" y="4974024"/>
            <a:ext cx="2718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5D34392E-13DD-4F7A-8FE7-22219F3E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6379359"/>
            <a:ext cx="2479013" cy="43610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E66BE07-F3D7-4E00-9810-2A6C13C9B07D}"/>
              </a:ext>
            </a:extLst>
          </p:cNvPr>
          <p:cNvCxnSpPr>
            <a:cxnSpLocks/>
          </p:cNvCxnSpPr>
          <p:nvPr/>
        </p:nvCxnSpPr>
        <p:spPr>
          <a:xfrm>
            <a:off x="1019618" y="5325477"/>
            <a:ext cx="80666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85C9F8C-993E-4F81-A59B-5AE392F21DEB}"/>
              </a:ext>
            </a:extLst>
          </p:cNvPr>
          <p:cNvCxnSpPr>
            <a:cxnSpLocks/>
          </p:cNvCxnSpPr>
          <p:nvPr/>
        </p:nvCxnSpPr>
        <p:spPr>
          <a:xfrm>
            <a:off x="1452154" y="4645617"/>
            <a:ext cx="13237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oncerns about clinical pharmacy funding | AJP">
            <a:extLst>
              <a:ext uri="{FF2B5EF4-FFF2-40B4-BE49-F238E27FC236}">
                <a16:creationId xmlns:a16="http://schemas.microsoft.com/office/drawing/2014/main" id="{25AC9AE4-8BA2-43FA-A7E6-2CE21D42C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/>
        </p:blipFill>
        <p:spPr bwMode="auto">
          <a:xfrm>
            <a:off x="8615177" y="488666"/>
            <a:ext cx="1753087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8AF47622-10C6-437C-984C-2AE479967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52" y="483877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25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86863" y="76200"/>
            <a:ext cx="9975643" cy="6649987"/>
            <a:chOff x="139907" y="561975"/>
            <a:chExt cx="8964538" cy="600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7321"/>
            <a:stretch/>
          </p:blipFill>
          <p:spPr>
            <a:xfrm>
              <a:off x="139907" y="561975"/>
              <a:ext cx="8964538" cy="600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85432" t="14844" r="2618" b="69603"/>
            <a:stretch/>
          </p:blipFill>
          <p:spPr>
            <a:xfrm>
              <a:off x="1872342" y="4058194"/>
              <a:ext cx="901975" cy="848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85432" t="77147" r="2618" b="7591"/>
            <a:stretch/>
          </p:blipFill>
          <p:spPr>
            <a:xfrm>
              <a:off x="3699913" y="4058194"/>
              <a:ext cx="919224" cy="848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85432" t="61365" r="2618" b="23013"/>
            <a:stretch/>
          </p:blipFill>
          <p:spPr>
            <a:xfrm>
              <a:off x="2791416" y="4058194"/>
              <a:ext cx="897998" cy="848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56669" r="13148" b="26038"/>
            <a:stretch/>
          </p:blipFill>
          <p:spPr>
            <a:xfrm>
              <a:off x="4619137" y="4058194"/>
              <a:ext cx="906541" cy="848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80519" r="23818"/>
            <a:stretch/>
          </p:blipFill>
          <p:spPr>
            <a:xfrm>
              <a:off x="6362409" y="4049504"/>
              <a:ext cx="830704" cy="867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3358" t="1637" r="21082" b="79307"/>
            <a:stretch/>
          </p:blipFill>
          <p:spPr>
            <a:xfrm>
              <a:off x="5518287" y="4047463"/>
              <a:ext cx="834399" cy="8591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3" name="Picture 5" descr="http://www.npengage.com/wp-content/uploads/2012/04/stes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2" y="2372352"/>
            <a:ext cx="2344443" cy="2186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89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03350-AC83-4FFE-A769-D5AA328B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776113" cy="1320800"/>
          </a:xfrm>
        </p:spPr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role</a:t>
            </a:r>
            <a:r>
              <a:rPr lang="nl-BE" dirty="0"/>
              <a:t> of OCT </a:t>
            </a:r>
            <a:r>
              <a:rPr lang="nl-BE" dirty="0" err="1"/>
              <a:t>for</a:t>
            </a:r>
            <a:r>
              <a:rPr lang="nl-BE" dirty="0"/>
              <a:t> diagnosis of glaucoma?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6753FA-6235-4419-B88B-55E99CA53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6" b="33739"/>
          <a:stretch/>
        </p:blipFill>
        <p:spPr>
          <a:xfrm>
            <a:off x="438603" y="2279650"/>
            <a:ext cx="11314794" cy="757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372A4B4-F592-4A22-9945-9F9DA2D9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629" y="4472989"/>
            <a:ext cx="2402768" cy="2219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25FF1D0-C31A-44C7-8CE2-8C60A25C6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03" y="3880954"/>
            <a:ext cx="2107864" cy="28113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275A9D87-FF4F-4F96-9626-FE862909BBFE}"/>
              </a:ext>
            </a:extLst>
          </p:cNvPr>
          <p:cNvGrpSpPr/>
          <p:nvPr/>
        </p:nvGrpSpPr>
        <p:grpSpPr>
          <a:xfrm>
            <a:off x="3373886" y="3880954"/>
            <a:ext cx="5383005" cy="2811341"/>
            <a:chOff x="3373886" y="3821235"/>
            <a:chExt cx="5383005" cy="2811341"/>
          </a:xfrm>
        </p:grpSpPr>
        <p:pic>
          <p:nvPicPr>
            <p:cNvPr id="7" name="Picture 4" descr="Utilizing OCT for Glaucoma Diagnosis and Management | CovalentCareers">
              <a:extLst>
                <a:ext uri="{FF2B5EF4-FFF2-40B4-BE49-F238E27FC236}">
                  <a16:creationId xmlns:a16="http://schemas.microsoft.com/office/drawing/2014/main" id="{96730C6C-1267-4799-89C0-C5D5DEC80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886" y="3821235"/>
              <a:ext cx="5383005" cy="28113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B30C7D0D-D2FA-42F1-9868-709160BB5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0075" y="5643057"/>
              <a:ext cx="2031263" cy="295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852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35784" y="84138"/>
            <a:ext cx="10008516" cy="6667500"/>
            <a:chOff x="164184" y="571500"/>
            <a:chExt cx="9109818" cy="59786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7661"/>
            <a:stretch/>
          </p:blipFill>
          <p:spPr>
            <a:xfrm>
              <a:off x="164184" y="571500"/>
              <a:ext cx="9109818" cy="597860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85811" t="80679" r="1857" b="3987"/>
            <a:stretch/>
          </p:blipFill>
          <p:spPr>
            <a:xfrm>
              <a:off x="4594234" y="3563202"/>
              <a:ext cx="990636" cy="8754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85811" t="48764" r="1857" b="35605"/>
            <a:stretch/>
          </p:blipFill>
          <p:spPr>
            <a:xfrm>
              <a:off x="2743305" y="3549295"/>
              <a:ext cx="987205" cy="8893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85811" t="16656" r="1857" b="66890"/>
            <a:stretch/>
          </p:blipFill>
          <p:spPr>
            <a:xfrm>
              <a:off x="1895969" y="3559355"/>
              <a:ext cx="927237" cy="8792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85811" t="64701" r="1857" b="19805"/>
            <a:stretch/>
          </p:blipFill>
          <p:spPr>
            <a:xfrm>
              <a:off x="3669017" y="3559357"/>
              <a:ext cx="990141" cy="884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t="24987" r="18986" b="56847"/>
            <a:stretch/>
          </p:blipFill>
          <p:spPr>
            <a:xfrm>
              <a:off x="5522882" y="3568400"/>
              <a:ext cx="927615" cy="8702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82010" r="21056" b="926"/>
            <a:stretch/>
          </p:blipFill>
          <p:spPr>
            <a:xfrm>
              <a:off x="6450497" y="3559355"/>
              <a:ext cx="972315" cy="8792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6" y="2351088"/>
            <a:ext cx="1852743" cy="2228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8698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31809" y="131763"/>
            <a:ext cx="9941066" cy="6667500"/>
            <a:chOff x="126859" y="571500"/>
            <a:chExt cx="9164561" cy="59906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7485"/>
            <a:stretch/>
          </p:blipFill>
          <p:spPr>
            <a:xfrm>
              <a:off x="126859" y="571500"/>
              <a:ext cx="9164561" cy="59906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1794" r="14387" b="80219"/>
            <a:stretch/>
          </p:blipFill>
          <p:spPr>
            <a:xfrm>
              <a:off x="1910616" y="3482929"/>
              <a:ext cx="956264" cy="8521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58193" r="13417" b="24125"/>
            <a:stretch/>
          </p:blipFill>
          <p:spPr>
            <a:xfrm>
              <a:off x="3732040" y="3482929"/>
              <a:ext cx="983772" cy="8521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20772" r="13417" b="61851"/>
            <a:stretch/>
          </p:blipFill>
          <p:spPr>
            <a:xfrm>
              <a:off x="2802032" y="3482929"/>
              <a:ext cx="1001030" cy="8521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85421" t="36633" r="2131" b="48481"/>
            <a:stretch/>
          </p:blipFill>
          <p:spPr>
            <a:xfrm>
              <a:off x="4627477" y="3482929"/>
              <a:ext cx="1011647" cy="8547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85421" t="68127" r="2131" b="16598"/>
            <a:stretch/>
          </p:blipFill>
          <p:spPr>
            <a:xfrm>
              <a:off x="5538440" y="3482930"/>
              <a:ext cx="982905" cy="852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85421" t="83790" r="3417" b="1065"/>
            <a:stretch/>
          </p:blipFill>
          <p:spPr>
            <a:xfrm>
              <a:off x="6426289" y="3482930"/>
              <a:ext cx="888912" cy="852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2149021"/>
            <a:ext cx="1901600" cy="26329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098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1C9D167-CBFF-4EE2-A688-50B8D8D05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18"/>
          <a:stretch/>
        </p:blipFill>
        <p:spPr>
          <a:xfrm>
            <a:off x="683355" y="217384"/>
            <a:ext cx="10825289" cy="6423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A7624033-FD2E-4A35-BEF6-6BF4788DFF2F}"/>
              </a:ext>
            </a:extLst>
          </p:cNvPr>
          <p:cNvSpPr/>
          <p:nvPr/>
        </p:nvSpPr>
        <p:spPr>
          <a:xfrm>
            <a:off x="1891202" y="585530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A46BA5E-CC08-4D6A-BAEE-1D5C041D06BE}"/>
              </a:ext>
            </a:extLst>
          </p:cNvPr>
          <p:cNvSpPr/>
          <p:nvPr/>
        </p:nvSpPr>
        <p:spPr>
          <a:xfrm>
            <a:off x="9965292" y="585530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F7CD732-C74C-4E5A-B0B7-63583A7BB1FC}"/>
              </a:ext>
            </a:extLst>
          </p:cNvPr>
          <p:cNvSpPr/>
          <p:nvPr/>
        </p:nvSpPr>
        <p:spPr>
          <a:xfrm>
            <a:off x="8624251" y="588641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8670C043-8E87-46FC-A1C1-F5F6F5DE6FD2}"/>
              </a:ext>
            </a:extLst>
          </p:cNvPr>
          <p:cNvSpPr/>
          <p:nvPr/>
        </p:nvSpPr>
        <p:spPr>
          <a:xfrm>
            <a:off x="7353798" y="588641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D00E04B6-7671-4EE5-AB99-856C88B700C4}"/>
              </a:ext>
            </a:extLst>
          </p:cNvPr>
          <p:cNvSpPr/>
          <p:nvPr/>
        </p:nvSpPr>
        <p:spPr>
          <a:xfrm>
            <a:off x="6001137" y="585529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A757B0D1-AE47-4392-AC65-68DE6E62B371}"/>
              </a:ext>
            </a:extLst>
          </p:cNvPr>
          <p:cNvSpPr/>
          <p:nvPr/>
        </p:nvSpPr>
        <p:spPr>
          <a:xfrm>
            <a:off x="4648476" y="585529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32D230A8-89B8-48C4-840B-76A4BC7F948B}"/>
              </a:ext>
            </a:extLst>
          </p:cNvPr>
          <p:cNvSpPr/>
          <p:nvPr/>
        </p:nvSpPr>
        <p:spPr>
          <a:xfrm>
            <a:off x="3251449" y="585530"/>
            <a:ext cx="323462" cy="31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1494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278B6BD-D886-4CFA-B8ED-EE543A368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5369"/>
          <a:stretch/>
        </p:blipFill>
        <p:spPr>
          <a:xfrm>
            <a:off x="92358" y="88902"/>
            <a:ext cx="5802904" cy="5342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A48528-5199-413D-AEFC-97A182F3E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87407"/>
            <a:ext cx="6003642" cy="4381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A1E193D-E9B6-4B2F-9D38-FA3E3A8F4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98"/>
          <a:stretch/>
        </p:blipFill>
        <p:spPr>
          <a:xfrm>
            <a:off x="7565914" y="88903"/>
            <a:ext cx="1334365" cy="261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3EFCFA6-31BF-4EA1-8A70-EC7D0B0B5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271" y="88902"/>
            <a:ext cx="1320950" cy="2610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A21342-9FFF-46A5-BA5F-D10A0516B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735" y="2492176"/>
            <a:ext cx="190527" cy="2933159"/>
          </a:xfrm>
          <a:prstGeom prst="rect">
            <a:avLst/>
          </a:prstGeom>
        </p:spPr>
      </p:pic>
      <p:sp>
        <p:nvSpPr>
          <p:cNvPr id="11" name="Oval 5">
            <a:extLst>
              <a:ext uri="{FF2B5EF4-FFF2-40B4-BE49-F238E27FC236}">
                <a16:creationId xmlns:a16="http://schemas.microsoft.com/office/drawing/2014/main" id="{58917A02-DA4A-4D01-ADC0-AFE1F2819D36}"/>
              </a:ext>
            </a:extLst>
          </p:cNvPr>
          <p:cNvSpPr/>
          <p:nvPr/>
        </p:nvSpPr>
        <p:spPr>
          <a:xfrm>
            <a:off x="3286478" y="2574056"/>
            <a:ext cx="2307872" cy="30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D26C23EE-FFD2-4B7E-A8B9-BD08225965E7}"/>
              </a:ext>
            </a:extLst>
          </p:cNvPr>
          <p:cNvSpPr/>
          <p:nvPr/>
        </p:nvSpPr>
        <p:spPr>
          <a:xfrm>
            <a:off x="7150099" y="5924550"/>
            <a:ext cx="1200151" cy="469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9B14D44E-3082-472A-A10D-220284E53ACA}"/>
              </a:ext>
            </a:extLst>
          </p:cNvPr>
          <p:cNvSpPr/>
          <p:nvPr/>
        </p:nvSpPr>
        <p:spPr>
          <a:xfrm>
            <a:off x="9144850" y="1317736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00FF82C-0C21-4A46-B944-69E9CDD8A5E4}"/>
              </a:ext>
            </a:extLst>
          </p:cNvPr>
          <p:cNvSpPr txBox="1"/>
          <p:nvPr/>
        </p:nvSpPr>
        <p:spPr>
          <a:xfrm rot="20438912">
            <a:off x="3281756" y="2220855"/>
            <a:ext cx="438258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rgbClr val="FF0000"/>
                </a:solidFill>
              </a:rPr>
              <a:t>POOR AGREEMENT</a:t>
            </a:r>
          </a:p>
        </p:txBody>
      </p:sp>
    </p:spTree>
    <p:extLst>
      <p:ext uri="{BB962C8B-B14F-4D97-AF65-F5344CB8AC3E}">
        <p14:creationId xmlns:p14="http://schemas.microsoft.com/office/powerpoint/2010/main" val="35621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6D48E67-6FC7-4742-934F-78C3C60E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29" b="35519"/>
          <a:stretch/>
        </p:blipFill>
        <p:spPr>
          <a:xfrm>
            <a:off x="391434" y="2719873"/>
            <a:ext cx="11409132" cy="709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4234663-D1A6-4156-BA87-BE54A35BF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34" y="3979382"/>
            <a:ext cx="2016152" cy="26890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5CC6A100-1B4B-4F31-B581-A1D3E6A10E6E}"/>
              </a:ext>
            </a:extLst>
          </p:cNvPr>
          <p:cNvGrpSpPr/>
          <p:nvPr/>
        </p:nvGrpSpPr>
        <p:grpSpPr>
          <a:xfrm>
            <a:off x="6417561" y="3857062"/>
            <a:ext cx="5383005" cy="2811341"/>
            <a:chOff x="3373886" y="3821235"/>
            <a:chExt cx="5383005" cy="2811341"/>
          </a:xfrm>
        </p:grpSpPr>
        <p:pic>
          <p:nvPicPr>
            <p:cNvPr id="11" name="Picture 4" descr="Utilizing OCT for Glaucoma Diagnosis and Management | CovalentCareers">
              <a:extLst>
                <a:ext uri="{FF2B5EF4-FFF2-40B4-BE49-F238E27FC236}">
                  <a16:creationId xmlns:a16="http://schemas.microsoft.com/office/drawing/2014/main" id="{20DD70E3-AC42-483D-A658-C13017E76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886" y="3821235"/>
              <a:ext cx="5383005" cy="28113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7CF3886-B4E9-4085-B164-57585F6E4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0075" y="5643057"/>
              <a:ext cx="2031263" cy="295316"/>
            </a:xfrm>
            <a:prstGeom prst="rect">
              <a:avLst/>
            </a:prstGeom>
          </p:spPr>
        </p:pic>
      </p:grpSp>
      <p:pic>
        <p:nvPicPr>
          <p:cNvPr id="3074" name="Picture 2" descr="Caution to continue | CMC Markets">
            <a:extLst>
              <a:ext uri="{FF2B5EF4-FFF2-40B4-BE49-F238E27FC236}">
                <a16:creationId xmlns:a16="http://schemas.microsoft.com/office/drawing/2014/main" id="{F96BDDEE-F7EC-4A3E-AD60-086F21A8C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96" b="17871"/>
          <a:stretch/>
        </p:blipFill>
        <p:spPr bwMode="auto">
          <a:xfrm>
            <a:off x="391434" y="189597"/>
            <a:ext cx="2162462" cy="2099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di B - Be Careful Instrumental by IntlShow on SoundCloud - Hear the  world's sounds">
            <a:extLst>
              <a:ext uri="{FF2B5EF4-FFF2-40B4-BE49-F238E27FC236}">
                <a16:creationId xmlns:a16="http://schemas.microsoft.com/office/drawing/2014/main" id="{BDDF278A-7BDC-4F08-BB44-4AEDF6EA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309" y="189596"/>
            <a:ext cx="2099257" cy="2099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ADC0F5DD-B01C-4453-8A64-5BBFB7FE37C5}"/>
              </a:ext>
            </a:extLst>
          </p:cNvPr>
          <p:cNvCxnSpPr>
            <a:cxnSpLocks/>
          </p:cNvCxnSpPr>
          <p:nvPr/>
        </p:nvCxnSpPr>
        <p:spPr>
          <a:xfrm>
            <a:off x="8680361" y="3067951"/>
            <a:ext cx="14596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945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ou can make up statistics to prove anything 62% of americans know this  already - Simpsons' Homer | Meme Generator">
            <a:extLst>
              <a:ext uri="{FF2B5EF4-FFF2-40B4-BE49-F238E27FC236}">
                <a16:creationId xmlns:a16="http://schemas.microsoft.com/office/drawing/2014/main" id="{B175FCEF-EFC2-4E79-BE57-1DED7AB35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6"/>
          <a:stretch/>
        </p:blipFill>
        <p:spPr bwMode="auto">
          <a:xfrm>
            <a:off x="1792396" y="819647"/>
            <a:ext cx="6354654" cy="5218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05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EC2B887-925D-4F42-AF19-7F2FA49CE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2"/>
          <a:stretch/>
        </p:blipFill>
        <p:spPr>
          <a:xfrm>
            <a:off x="204647" y="160184"/>
            <a:ext cx="9094863" cy="65376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7583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39D1E-FF2A-4532-99CD-CDDB6567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46053-256B-4B30-AC72-195DEE13D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B46E9A-98A5-49EA-BB36-05E2FA95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65" y="159482"/>
            <a:ext cx="10997469" cy="6539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EBCE2F5A-A242-4221-A343-930A5EE18973}"/>
              </a:ext>
            </a:extLst>
          </p:cNvPr>
          <p:cNvSpPr/>
          <p:nvPr/>
        </p:nvSpPr>
        <p:spPr>
          <a:xfrm>
            <a:off x="4658979" y="3254400"/>
            <a:ext cx="2711321" cy="282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44E69B-A5DE-45AD-903A-7848F07531BE}"/>
              </a:ext>
            </a:extLst>
          </p:cNvPr>
          <p:cNvSpPr/>
          <p:nvPr/>
        </p:nvSpPr>
        <p:spPr>
          <a:xfrm>
            <a:off x="831224" y="53307"/>
            <a:ext cx="844551" cy="448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2A8F8859-8681-4179-A103-14EDD560EA1F}"/>
              </a:ext>
            </a:extLst>
          </p:cNvPr>
          <p:cNvSpPr/>
          <p:nvPr/>
        </p:nvSpPr>
        <p:spPr>
          <a:xfrm>
            <a:off x="6311274" y="52022"/>
            <a:ext cx="844551" cy="448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06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DD07E-5236-4E62-9CBD-94ED7CB4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BD88F1-6FC2-4FAC-BE06-5C44F77C7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35FA31-3825-48D5-BA6C-207FAC51A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37"/>
          <a:stretch/>
        </p:blipFill>
        <p:spPr>
          <a:xfrm>
            <a:off x="596473" y="193202"/>
            <a:ext cx="11054357" cy="6514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612C8760-6CCC-4A65-8ED2-EB7BE503238A}"/>
              </a:ext>
            </a:extLst>
          </p:cNvPr>
          <p:cNvSpPr/>
          <p:nvPr/>
        </p:nvSpPr>
        <p:spPr>
          <a:xfrm>
            <a:off x="4634204" y="3286325"/>
            <a:ext cx="2711321" cy="282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6F90D4-95F1-4160-B196-70F5B292AA32}"/>
              </a:ext>
            </a:extLst>
          </p:cNvPr>
          <p:cNvSpPr/>
          <p:nvPr/>
        </p:nvSpPr>
        <p:spPr>
          <a:xfrm>
            <a:off x="806449" y="85232"/>
            <a:ext cx="844551" cy="448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B6518994-400D-4706-BE13-95801503915F}"/>
              </a:ext>
            </a:extLst>
          </p:cNvPr>
          <p:cNvSpPr/>
          <p:nvPr/>
        </p:nvSpPr>
        <p:spPr>
          <a:xfrm>
            <a:off x="8980841" y="85232"/>
            <a:ext cx="844551" cy="448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658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38">
            <a:extLst>
              <a:ext uri="{FF2B5EF4-FFF2-40B4-BE49-F238E27FC236}">
                <a16:creationId xmlns:a16="http://schemas.microsoft.com/office/drawing/2014/main" id="{2EB34711-B176-4BEC-B709-34F43C6D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" y="1341932"/>
            <a:ext cx="12154478" cy="51184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279" y="1520259"/>
            <a:ext cx="2479013" cy="43610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17462"/>
            <a:ext cx="1290892" cy="17217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2B619578-F6CE-4F75-9A72-AD8134DB5632}"/>
              </a:ext>
            </a:extLst>
          </p:cNvPr>
          <p:cNvCxnSpPr>
            <a:cxnSpLocks/>
          </p:cNvCxnSpPr>
          <p:nvPr/>
        </p:nvCxnSpPr>
        <p:spPr>
          <a:xfrm>
            <a:off x="1559169" y="5665685"/>
            <a:ext cx="563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5D34392E-13DD-4F7A-8FE7-22219F3E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6379359"/>
            <a:ext cx="2479013" cy="436104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AD43FF1-F37C-4D91-8334-861BD1E2644F}"/>
              </a:ext>
            </a:extLst>
          </p:cNvPr>
          <p:cNvCxnSpPr>
            <a:cxnSpLocks/>
          </p:cNvCxnSpPr>
          <p:nvPr/>
        </p:nvCxnSpPr>
        <p:spPr>
          <a:xfrm>
            <a:off x="6607279" y="5685278"/>
            <a:ext cx="5906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oncerns about clinical pharmacy funding | AJP">
            <a:extLst>
              <a:ext uri="{FF2B5EF4-FFF2-40B4-BE49-F238E27FC236}">
                <a16:creationId xmlns:a16="http://schemas.microsoft.com/office/drawing/2014/main" id="{861C206C-1069-40AC-88A1-91612D0B7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/>
        </p:blipFill>
        <p:spPr bwMode="auto">
          <a:xfrm>
            <a:off x="8615177" y="488666"/>
            <a:ext cx="1753087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4E9967A3-9EE4-4218-B94E-56109E209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52" y="483877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3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A63AF-C374-428F-B242-AF1FA1212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822250-121F-419D-8680-B7F4DE9E1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D901FF-E23B-4629-B546-077B36088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0" y="223921"/>
            <a:ext cx="11903199" cy="641015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4A9AA0C8-C8E8-4594-800C-91289846DA8C}"/>
              </a:ext>
            </a:extLst>
          </p:cNvPr>
          <p:cNvSpPr/>
          <p:nvPr/>
        </p:nvSpPr>
        <p:spPr>
          <a:xfrm>
            <a:off x="322384" y="4595447"/>
            <a:ext cx="5662246" cy="4923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84AF91A-D127-4BBA-8458-A0595F016D07}"/>
              </a:ext>
            </a:extLst>
          </p:cNvPr>
          <p:cNvCxnSpPr/>
          <p:nvPr/>
        </p:nvCxnSpPr>
        <p:spPr>
          <a:xfrm>
            <a:off x="1031631" y="5357446"/>
            <a:ext cx="88157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B1D9D73-7A91-4FA9-8394-DDF7465C74E6}"/>
              </a:ext>
            </a:extLst>
          </p:cNvPr>
          <p:cNvCxnSpPr>
            <a:cxnSpLocks/>
          </p:cNvCxnSpPr>
          <p:nvPr/>
        </p:nvCxnSpPr>
        <p:spPr>
          <a:xfrm>
            <a:off x="8731250" y="4995496"/>
            <a:ext cx="2913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033815F-D7F4-42C7-B507-5C19AB7A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5557" y="78917"/>
            <a:ext cx="1079873" cy="144026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B6F58E4D-A74E-4AC5-8026-FC1D346F63F7}"/>
              </a:ext>
            </a:extLst>
          </p:cNvPr>
          <p:cNvCxnSpPr>
            <a:cxnSpLocks/>
          </p:cNvCxnSpPr>
          <p:nvPr/>
        </p:nvCxnSpPr>
        <p:spPr>
          <a:xfrm>
            <a:off x="3071445" y="669202"/>
            <a:ext cx="6122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D0447CB6-8152-4812-9C47-874ABA1FEB40}"/>
              </a:ext>
            </a:extLst>
          </p:cNvPr>
          <p:cNvCxnSpPr>
            <a:cxnSpLocks/>
          </p:cNvCxnSpPr>
          <p:nvPr/>
        </p:nvCxnSpPr>
        <p:spPr>
          <a:xfrm>
            <a:off x="1182189" y="5381538"/>
            <a:ext cx="8595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55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35" t="70120" r="7500" b="13299"/>
          <a:stretch/>
        </p:blipFill>
        <p:spPr>
          <a:xfrm>
            <a:off x="223293" y="4690806"/>
            <a:ext cx="9014755" cy="1284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3" y="401317"/>
            <a:ext cx="9014755" cy="40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90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rate of </a:t>
            </a:r>
            <a:r>
              <a:rPr lang="nl-BE" dirty="0" err="1"/>
              <a:t>progression</a:t>
            </a:r>
            <a:r>
              <a:rPr lang="nl-BE" dirty="0"/>
              <a:t> is significant?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4823"/>
            <a:ext cx="8596668" cy="392829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nl-BE" b="1" dirty="0" err="1"/>
              <a:t>normal</a:t>
            </a:r>
            <a:r>
              <a:rPr lang="nl-BE" b="1" dirty="0"/>
              <a:t> thinning (due to normal </a:t>
            </a:r>
            <a:r>
              <a:rPr lang="nl-BE" b="1" dirty="0" err="1"/>
              <a:t>aging</a:t>
            </a:r>
            <a:r>
              <a:rPr lang="nl-BE" b="1" dirty="0"/>
              <a:t>)</a:t>
            </a:r>
          </a:p>
          <a:p>
            <a:pPr>
              <a:buFont typeface="+mj-lt"/>
              <a:buAutoNum type="arabicPeriod"/>
            </a:pPr>
            <a:endParaRPr lang="nl-BE" dirty="0"/>
          </a:p>
          <a:p>
            <a:pPr>
              <a:buFont typeface="+mj-lt"/>
              <a:buAutoNum type="arabicPeriod"/>
            </a:pPr>
            <a:endParaRPr lang="nl-BE" dirty="0"/>
          </a:p>
          <a:p>
            <a:pPr>
              <a:buFont typeface="+mj-lt"/>
              <a:buAutoNum type="arabicPeriod"/>
            </a:pPr>
            <a:endParaRPr lang="nl-BE" dirty="0"/>
          </a:p>
          <a:p>
            <a:pPr>
              <a:buFont typeface="+mj-lt"/>
              <a:buAutoNum type="arabicPeriod"/>
            </a:pPr>
            <a:endParaRPr lang="nl-BE" dirty="0"/>
          </a:p>
          <a:p>
            <a:pPr>
              <a:buFont typeface="+mj-lt"/>
              <a:buAutoNum type="arabicPeriod"/>
            </a:pPr>
            <a:endParaRPr lang="nl-BE" dirty="0"/>
          </a:p>
          <a:p>
            <a:pPr>
              <a:buFont typeface="+mj-lt"/>
              <a:buAutoNum type="arabicPeriod"/>
            </a:pPr>
            <a:endParaRPr lang="nl-BE" dirty="0"/>
          </a:p>
          <a:p>
            <a:pPr>
              <a:buFont typeface="+mj-lt"/>
              <a:buAutoNum type="arabicPeriod"/>
            </a:pPr>
            <a:r>
              <a:rPr lang="nl-BE" b="1" dirty="0"/>
              <a:t>‘significant’ </a:t>
            </a:r>
            <a:r>
              <a:rPr lang="nl-BE" b="1" dirty="0" err="1"/>
              <a:t>glaucomatous</a:t>
            </a:r>
            <a:r>
              <a:rPr lang="nl-BE" b="1" dirty="0"/>
              <a:t> </a:t>
            </a:r>
            <a:r>
              <a:rPr lang="nl-BE" b="1" dirty="0" err="1"/>
              <a:t>thinning</a:t>
            </a:r>
            <a:r>
              <a:rPr lang="nl-BE" b="1" dirty="0"/>
              <a:t> (=</a:t>
            </a:r>
            <a:r>
              <a:rPr lang="nl-BE" b="1" dirty="0" err="1"/>
              <a:t>disease</a:t>
            </a:r>
            <a:r>
              <a:rPr lang="nl-BE" b="1" dirty="0"/>
              <a:t> </a:t>
            </a:r>
            <a:r>
              <a:rPr lang="nl-BE" b="1" dirty="0" err="1"/>
              <a:t>progression</a:t>
            </a:r>
            <a:r>
              <a:rPr lang="nl-BE" b="1" dirty="0"/>
              <a:t>)</a:t>
            </a:r>
          </a:p>
          <a:p>
            <a:pPr>
              <a:buFont typeface="+mj-lt"/>
              <a:buAutoNum type="arabicPeriod"/>
            </a:pPr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8164" t="70184" r="2103" b="-860"/>
          <a:stretch/>
        </p:blipFill>
        <p:spPr>
          <a:xfrm>
            <a:off x="5175242" y="2881100"/>
            <a:ext cx="3291841" cy="375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864" y="5663117"/>
            <a:ext cx="7892715" cy="7404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146434" y="2241525"/>
            <a:ext cx="6183150" cy="622016"/>
            <a:chOff x="1146434" y="2689013"/>
            <a:chExt cx="6183150" cy="6220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-1" t="44218" r="9964" b="4568"/>
            <a:stretch/>
          </p:blipFill>
          <p:spPr>
            <a:xfrm>
              <a:off x="1146434" y="2979270"/>
              <a:ext cx="6098309" cy="33175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46434" y="2689013"/>
              <a:ext cx="6183150" cy="6112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36058" t="1" b="55540"/>
            <a:stretch/>
          </p:blipFill>
          <p:spPr>
            <a:xfrm>
              <a:off x="1221848" y="2720171"/>
              <a:ext cx="4330939" cy="288009"/>
            </a:xfrm>
            <a:prstGeom prst="rect">
              <a:avLst/>
            </a:prstGeom>
          </p:spPr>
        </p:pic>
      </p:grpSp>
      <p:sp>
        <p:nvSpPr>
          <p:cNvPr id="16" name="Oval Callout 15"/>
          <p:cNvSpPr/>
          <p:nvPr/>
        </p:nvSpPr>
        <p:spPr>
          <a:xfrm>
            <a:off x="9680391" y="5084166"/>
            <a:ext cx="2055471" cy="875490"/>
          </a:xfrm>
          <a:prstGeom prst="wedgeEllipseCallout">
            <a:avLst>
              <a:gd name="adj1" fmla="val -51602"/>
              <a:gd name="adj2" fmla="val 62500"/>
            </a:avLst>
          </a:prstGeom>
          <a:solidFill>
            <a:srgbClr val="F5897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&gt;2µ / </a:t>
            </a:r>
            <a:r>
              <a:rPr lang="nl-BE" dirty="0" err="1"/>
              <a:t>yr</a:t>
            </a:r>
            <a:r>
              <a:rPr lang="nl-BE" dirty="0"/>
              <a:t>.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9440839" y="2147800"/>
            <a:ext cx="2175249" cy="875490"/>
          </a:xfrm>
          <a:prstGeom prst="wedgeEllipseCallout">
            <a:avLst>
              <a:gd name="adj1" fmla="val -85060"/>
              <a:gd name="adj2" fmla="val 37632"/>
            </a:avLst>
          </a:prstGeom>
          <a:solidFill>
            <a:srgbClr val="F5897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0,5µ / </a:t>
            </a:r>
            <a:r>
              <a:rPr lang="nl-BE" dirty="0" err="1"/>
              <a:t>yr</a:t>
            </a:r>
            <a:r>
              <a:rPr lang="nl-BE" dirty="0"/>
              <a:t>.</a:t>
            </a:r>
          </a:p>
        </p:txBody>
      </p:sp>
      <p:sp>
        <p:nvSpPr>
          <p:cNvPr id="18" name="Curved Left Arrow 17"/>
          <p:cNvSpPr/>
          <p:nvPr/>
        </p:nvSpPr>
        <p:spPr>
          <a:xfrm>
            <a:off x="10635916" y="3429000"/>
            <a:ext cx="404261" cy="1400654"/>
          </a:xfrm>
          <a:prstGeom prst="curvedLeftArrow">
            <a:avLst/>
          </a:prstGeom>
          <a:solidFill>
            <a:srgbClr val="F5897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59951" y="3867717"/>
            <a:ext cx="91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x 4</a:t>
            </a:r>
          </a:p>
        </p:txBody>
      </p:sp>
      <p:pic>
        <p:nvPicPr>
          <p:cNvPr id="20" name="Picture 2" descr="http://viraltrivedi.files.wordpress.com/2007/08/why1.gif">
            <a:extLst>
              <a:ext uri="{FF2B5EF4-FFF2-40B4-BE49-F238E27FC236}">
                <a16:creationId xmlns:a16="http://schemas.microsoft.com/office/drawing/2014/main" id="{1783B080-E571-425A-8A46-A930D8BB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004" y="101385"/>
            <a:ext cx="1125324" cy="1656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7FBDA3-F217-4ED5-9749-B39CE5BE63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15"/>
          <a:stretch/>
        </p:blipFill>
        <p:spPr>
          <a:xfrm>
            <a:off x="1182865" y="5124339"/>
            <a:ext cx="7897714" cy="3975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1827753-699C-4CF1-B5A8-74BAF7928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268" b="4893"/>
          <a:stretch/>
        </p:blipFill>
        <p:spPr>
          <a:xfrm>
            <a:off x="1146434" y="3450158"/>
            <a:ext cx="5036646" cy="30804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A45FBDE-FB72-49A9-86D7-AA96192123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365" r="279" b="4893"/>
          <a:stretch/>
        </p:blipFill>
        <p:spPr>
          <a:xfrm>
            <a:off x="1213169" y="3745387"/>
            <a:ext cx="4173894" cy="308047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919B95B7-C753-4778-861B-72C62ECE40E2}"/>
              </a:ext>
            </a:extLst>
          </p:cNvPr>
          <p:cNvSpPr/>
          <p:nvPr/>
        </p:nvSpPr>
        <p:spPr>
          <a:xfrm>
            <a:off x="1163409" y="3476415"/>
            <a:ext cx="5187628" cy="611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13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13BC35E-F60C-44B3-9087-A92E2657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7" y="138284"/>
            <a:ext cx="11057466" cy="6581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7F4343A7-C671-4181-B1FC-20390B548173}"/>
              </a:ext>
            </a:extLst>
          </p:cNvPr>
          <p:cNvSpPr/>
          <p:nvPr/>
        </p:nvSpPr>
        <p:spPr>
          <a:xfrm>
            <a:off x="4613564" y="3267076"/>
            <a:ext cx="2663536" cy="271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A2BE89-AE2B-4B95-A12C-2F4F05ABBE3D}"/>
              </a:ext>
            </a:extLst>
          </p:cNvPr>
          <p:cNvSpPr/>
          <p:nvPr/>
        </p:nvSpPr>
        <p:spPr>
          <a:xfrm>
            <a:off x="4613564" y="5429251"/>
            <a:ext cx="2663536" cy="271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2395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66AA967-B2E9-4BDD-86BB-5F67738CC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1" y="151089"/>
            <a:ext cx="11135738" cy="6555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6E9EEF-7C45-46EB-97C9-A8E9E9E8A8BD}"/>
              </a:ext>
            </a:extLst>
          </p:cNvPr>
          <p:cNvSpPr/>
          <p:nvPr/>
        </p:nvSpPr>
        <p:spPr>
          <a:xfrm>
            <a:off x="4613564" y="3267076"/>
            <a:ext cx="2663536" cy="271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9BD555A-91D8-45A0-BF50-3A31B8ECDAB1}"/>
              </a:ext>
            </a:extLst>
          </p:cNvPr>
          <p:cNvGrpSpPr/>
          <p:nvPr/>
        </p:nvGrpSpPr>
        <p:grpSpPr>
          <a:xfrm>
            <a:off x="7704644" y="2813050"/>
            <a:ext cx="3225800" cy="2403476"/>
            <a:chOff x="7704644" y="2813050"/>
            <a:chExt cx="3225800" cy="2403476"/>
          </a:xfrm>
        </p:grpSpPr>
        <p:sp>
          <p:nvSpPr>
            <p:cNvPr id="3" name="Gedachtewolkje: wolk 2">
              <a:extLst>
                <a:ext uri="{FF2B5EF4-FFF2-40B4-BE49-F238E27FC236}">
                  <a16:creationId xmlns:a16="http://schemas.microsoft.com/office/drawing/2014/main" id="{CA875C14-E5E1-49D9-AA65-20524C8B4345}"/>
                </a:ext>
              </a:extLst>
            </p:cNvPr>
            <p:cNvSpPr/>
            <p:nvPr/>
          </p:nvSpPr>
          <p:spPr>
            <a:xfrm>
              <a:off x="7704644" y="2813050"/>
              <a:ext cx="3225800" cy="2403476"/>
            </a:xfrm>
            <a:prstGeom prst="cloudCallout">
              <a:avLst>
                <a:gd name="adj1" fmla="val -75999"/>
                <a:gd name="adj2" fmla="val -1702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3200" dirty="0">
                  <a:solidFill>
                    <a:schemeClr val="tx1"/>
                  </a:solidFill>
                </a:rPr>
                <a:t>??</a:t>
              </a:r>
            </a:p>
          </p:txBody>
        </p:sp>
        <p:pic>
          <p:nvPicPr>
            <p:cNvPr id="2050" name="Picture 2" descr="Signs of Normal Aging: Memory, Eyes, Ears, Bones, Digestion – DailyCaring">
              <a:extLst>
                <a:ext uri="{FF2B5EF4-FFF2-40B4-BE49-F238E27FC236}">
                  <a16:creationId xmlns:a16="http://schemas.microsoft.com/office/drawing/2014/main" id="{8A3D7363-E454-45AA-AC33-FFC9AC3BE4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0" r="20597"/>
            <a:stretch/>
          </p:blipFill>
          <p:spPr bwMode="auto">
            <a:xfrm>
              <a:off x="8554356" y="3217546"/>
              <a:ext cx="1700893" cy="153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6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38">
            <a:extLst>
              <a:ext uri="{FF2B5EF4-FFF2-40B4-BE49-F238E27FC236}">
                <a16:creationId xmlns:a16="http://schemas.microsoft.com/office/drawing/2014/main" id="{2EB34711-B176-4BEC-B709-34F43C6D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" y="1341932"/>
            <a:ext cx="12154478" cy="51184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279" y="1520259"/>
            <a:ext cx="2479013" cy="43610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508" y="117462"/>
            <a:ext cx="1290892" cy="17217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2E99BDAC-8EBB-4CB7-8643-B7657E11CF8C}"/>
              </a:ext>
            </a:extLst>
          </p:cNvPr>
          <p:cNvCxnSpPr>
            <a:cxnSpLocks/>
          </p:cNvCxnSpPr>
          <p:nvPr/>
        </p:nvCxnSpPr>
        <p:spPr>
          <a:xfrm>
            <a:off x="287215" y="6357347"/>
            <a:ext cx="6013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5D34392E-13DD-4F7A-8FE7-22219F3E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6379359"/>
            <a:ext cx="2479013" cy="436104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88387A5-0CED-4DC3-BC08-533018E8EFFB}"/>
              </a:ext>
            </a:extLst>
          </p:cNvPr>
          <p:cNvCxnSpPr>
            <a:cxnSpLocks/>
          </p:cNvCxnSpPr>
          <p:nvPr/>
        </p:nvCxnSpPr>
        <p:spPr>
          <a:xfrm>
            <a:off x="343989" y="6379359"/>
            <a:ext cx="2562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oncerns about clinical pharmacy funding | AJP">
            <a:extLst>
              <a:ext uri="{FF2B5EF4-FFF2-40B4-BE49-F238E27FC236}">
                <a16:creationId xmlns:a16="http://schemas.microsoft.com/office/drawing/2014/main" id="{D137FA23-7C97-41A5-AF38-E47C0D36E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/>
        </p:blipFill>
        <p:spPr bwMode="auto">
          <a:xfrm>
            <a:off x="8615177" y="488666"/>
            <a:ext cx="1753087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44463F5D-EE41-46C2-A120-35D4DDE06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52" y="483877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38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733E311-EC50-4FCE-811B-B86F2290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9"/>
          <a:stretch/>
        </p:blipFill>
        <p:spPr>
          <a:xfrm>
            <a:off x="1044294" y="186285"/>
            <a:ext cx="10103412" cy="1328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iVue &amp; iFusion - Optovue">
            <a:extLst>
              <a:ext uri="{FF2B5EF4-FFF2-40B4-BE49-F238E27FC236}">
                <a16:creationId xmlns:a16="http://schemas.microsoft.com/office/drawing/2014/main" id="{51E73AB3-88A2-4A56-8E9D-EA9C1B82C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6" y="1700034"/>
            <a:ext cx="6334782" cy="43076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AFF84118-88F1-4D13-942D-6C39A5FBC0E7}"/>
              </a:ext>
            </a:extLst>
          </p:cNvPr>
          <p:cNvGrpSpPr/>
          <p:nvPr/>
        </p:nvGrpSpPr>
        <p:grpSpPr>
          <a:xfrm>
            <a:off x="7265932" y="1691031"/>
            <a:ext cx="4360011" cy="4980684"/>
            <a:chOff x="6051635" y="198847"/>
            <a:chExt cx="5182471" cy="6484930"/>
          </a:xfrm>
        </p:grpSpPr>
        <p:pic>
          <p:nvPicPr>
            <p:cNvPr id="2054" name="Picture 6" descr="Interpretation of Imaging Data from Spectralis OCT | SpringerLink">
              <a:extLst>
                <a:ext uri="{FF2B5EF4-FFF2-40B4-BE49-F238E27FC236}">
                  <a16:creationId xmlns:a16="http://schemas.microsoft.com/office/drawing/2014/main" id="{9DA7B17B-C9D2-49C2-BFA2-2334974AC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483"/>
            <a:stretch/>
          </p:blipFill>
          <p:spPr bwMode="auto">
            <a:xfrm>
              <a:off x="6051635" y="198847"/>
              <a:ext cx="5182471" cy="4004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Retinal nerve fiber layer analysis from Spectralis-OCT (Heidelberg... |  Download Scientific Diagram">
              <a:extLst>
                <a:ext uri="{FF2B5EF4-FFF2-40B4-BE49-F238E27FC236}">
                  <a16:creationId xmlns:a16="http://schemas.microsoft.com/office/drawing/2014/main" id="{D0894281-B05E-4A27-870B-34D9DC7D3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635" y="476882"/>
              <a:ext cx="5182471" cy="62068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1B930F9-2713-4BAB-90E2-718B6A6FA724}"/>
              </a:ext>
            </a:extLst>
          </p:cNvPr>
          <p:cNvCxnSpPr>
            <a:cxnSpLocks/>
          </p:cNvCxnSpPr>
          <p:nvPr/>
        </p:nvCxnSpPr>
        <p:spPr>
          <a:xfrm>
            <a:off x="2719394" y="1449445"/>
            <a:ext cx="2319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A8F20B7-46F8-4AEB-8DEF-9037B7E91444}"/>
              </a:ext>
            </a:extLst>
          </p:cNvPr>
          <p:cNvCxnSpPr>
            <a:cxnSpLocks/>
          </p:cNvCxnSpPr>
          <p:nvPr/>
        </p:nvCxnSpPr>
        <p:spPr>
          <a:xfrm>
            <a:off x="7661509" y="874058"/>
            <a:ext cx="33175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D3C83D9-4486-4248-A76C-1BD1A943BAB9}"/>
              </a:ext>
            </a:extLst>
          </p:cNvPr>
          <p:cNvCxnSpPr>
            <a:cxnSpLocks/>
          </p:cNvCxnSpPr>
          <p:nvPr/>
        </p:nvCxnSpPr>
        <p:spPr>
          <a:xfrm>
            <a:off x="1192284" y="1166417"/>
            <a:ext cx="4418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FBED430-F236-4717-A07A-3D686A78FD6C}"/>
              </a:ext>
            </a:extLst>
          </p:cNvPr>
          <p:cNvCxnSpPr>
            <a:cxnSpLocks/>
          </p:cNvCxnSpPr>
          <p:nvPr/>
        </p:nvCxnSpPr>
        <p:spPr>
          <a:xfrm>
            <a:off x="8737638" y="587918"/>
            <a:ext cx="2241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117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23694BAB-8E3E-4177-BEA2-FEF322C618EC}"/>
              </a:ext>
            </a:extLst>
          </p:cNvPr>
          <p:cNvGrpSpPr/>
          <p:nvPr/>
        </p:nvGrpSpPr>
        <p:grpSpPr>
          <a:xfrm>
            <a:off x="212998" y="221721"/>
            <a:ext cx="6119068" cy="6414557"/>
            <a:chOff x="5575301" y="236405"/>
            <a:chExt cx="6119068" cy="641455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29A6625-DDD6-43AF-B3E7-CF5DB9D4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5301" y="236405"/>
              <a:ext cx="6119068" cy="6414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C6CF9E6-51DA-44B6-B6CB-8E3C5D7825AB}"/>
                </a:ext>
              </a:extLst>
            </p:cNvPr>
            <p:cNvSpPr/>
            <p:nvPr/>
          </p:nvSpPr>
          <p:spPr>
            <a:xfrm>
              <a:off x="5952750" y="337277"/>
              <a:ext cx="692150" cy="2017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182A5AB-6797-4FC4-9D89-ACD2F480EC91}"/>
                </a:ext>
              </a:extLst>
            </p:cNvPr>
            <p:cNvSpPr/>
            <p:nvPr/>
          </p:nvSpPr>
          <p:spPr>
            <a:xfrm>
              <a:off x="9783019" y="412021"/>
              <a:ext cx="1507281" cy="2017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B74DC47-62F2-4054-B88A-CE0CE9362590}"/>
              </a:ext>
            </a:extLst>
          </p:cNvPr>
          <p:cNvGrpSpPr/>
          <p:nvPr/>
        </p:nvGrpSpPr>
        <p:grpSpPr>
          <a:xfrm>
            <a:off x="6917515" y="221720"/>
            <a:ext cx="5061487" cy="6414557"/>
            <a:chOff x="208655" y="236405"/>
            <a:chExt cx="5061487" cy="64145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A455FEC-8EB7-46B3-BD19-1BDC73EA5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655" y="236405"/>
              <a:ext cx="5061487" cy="6414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CAB6E73-70F2-40F0-8472-D66F5558E18B}"/>
                </a:ext>
              </a:extLst>
            </p:cNvPr>
            <p:cNvSpPr/>
            <p:nvPr/>
          </p:nvSpPr>
          <p:spPr>
            <a:xfrm>
              <a:off x="692150" y="236405"/>
              <a:ext cx="692150" cy="2017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BA045CA-3782-49C8-A41E-40C4A959C0A6}"/>
                </a:ext>
              </a:extLst>
            </p:cNvPr>
            <p:cNvSpPr/>
            <p:nvPr/>
          </p:nvSpPr>
          <p:spPr>
            <a:xfrm>
              <a:off x="1714500" y="438149"/>
              <a:ext cx="1384300" cy="2540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2A0650F6-DC9B-4026-A324-3BCC4F2ED52A}"/>
                </a:ext>
              </a:extLst>
            </p:cNvPr>
            <p:cNvSpPr/>
            <p:nvPr/>
          </p:nvSpPr>
          <p:spPr>
            <a:xfrm>
              <a:off x="2774950" y="1441449"/>
              <a:ext cx="1022350" cy="2540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577394D-C652-4E60-80CD-0C52645D68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950"/>
          <a:stretch/>
        </p:blipFill>
        <p:spPr>
          <a:xfrm>
            <a:off x="276134" y="2051363"/>
            <a:ext cx="5915937" cy="1613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71F122F9-F7CF-4AEE-8591-C37CFD35B25F}"/>
              </a:ext>
            </a:extLst>
          </p:cNvPr>
          <p:cNvSpPr/>
          <p:nvPr/>
        </p:nvSpPr>
        <p:spPr>
          <a:xfrm>
            <a:off x="2843560" y="2724926"/>
            <a:ext cx="1226715" cy="254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21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C49FD-9D2B-4AF4-8D73-400E99DD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 EGS </a:t>
            </a:r>
            <a:r>
              <a:rPr lang="nl-BE" dirty="0" err="1"/>
              <a:t>Guidelines</a:t>
            </a:r>
            <a:r>
              <a:rPr lang="nl-BE" dirty="0"/>
              <a:t>: 5th Edition (2020)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83DBC-7E67-4F19-B858-FE8F2FB9B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OCT: </a:t>
            </a:r>
            <a:r>
              <a:rPr lang="nl-BE" sz="3200" dirty="0" err="1"/>
              <a:t>Frequently</a:t>
            </a:r>
            <a:r>
              <a:rPr lang="nl-BE" sz="3200" dirty="0"/>
              <a:t> </a:t>
            </a:r>
            <a:r>
              <a:rPr lang="nl-BE" sz="3200" dirty="0" err="1"/>
              <a:t>Asked</a:t>
            </a:r>
            <a:r>
              <a:rPr lang="nl-BE" sz="3200" dirty="0"/>
              <a:t> </a:t>
            </a:r>
            <a:r>
              <a:rPr lang="nl-BE" sz="3200" dirty="0" err="1"/>
              <a:t>Questions</a:t>
            </a:r>
            <a:r>
              <a:rPr lang="nl-BE" sz="3200" dirty="0"/>
              <a:t>: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of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diagnosis of glaucoma?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of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monitoring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progression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lvl="1"/>
            <a:r>
              <a:rPr lang="nl-BE" sz="2600" dirty="0" err="1"/>
              <a:t>Can</a:t>
            </a:r>
            <a:r>
              <a:rPr lang="nl-BE" sz="2600" dirty="0"/>
              <a:t> </a:t>
            </a:r>
            <a:r>
              <a:rPr lang="nl-BE" sz="2600" dirty="0" err="1"/>
              <a:t>you</a:t>
            </a:r>
            <a:r>
              <a:rPr lang="nl-BE" sz="2600" dirty="0"/>
              <a:t> </a:t>
            </a:r>
            <a:r>
              <a:rPr lang="nl-BE" sz="2600" dirty="0" err="1"/>
              <a:t>use</a:t>
            </a:r>
            <a:r>
              <a:rPr lang="nl-BE" sz="2600" dirty="0"/>
              <a:t> OCT </a:t>
            </a:r>
            <a:r>
              <a:rPr lang="nl-BE" sz="2600" dirty="0" err="1"/>
              <a:t>for</a:t>
            </a:r>
            <a:r>
              <a:rPr lang="nl-BE" sz="2600" dirty="0"/>
              <a:t> </a:t>
            </a:r>
            <a:r>
              <a:rPr lang="nl-BE" sz="2600" dirty="0">
                <a:solidFill>
                  <a:srgbClr val="FF0000"/>
                </a:solidFill>
              </a:rPr>
              <a:t>end-stage</a:t>
            </a:r>
            <a:r>
              <a:rPr lang="nl-BE" sz="2600" dirty="0"/>
              <a:t> glaucoma?</a:t>
            </a:r>
          </a:p>
          <a:p>
            <a:pPr lvl="1"/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angiography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299A37B-17E7-48BE-AEFE-6F0A410F5B30}"/>
              </a:ext>
            </a:extLst>
          </p:cNvPr>
          <p:cNvGrpSpPr/>
          <p:nvPr/>
        </p:nvGrpSpPr>
        <p:grpSpPr>
          <a:xfrm>
            <a:off x="9789953" y="210915"/>
            <a:ext cx="2143125" cy="2133600"/>
            <a:chOff x="9789953" y="210915"/>
            <a:chExt cx="2143125" cy="2133600"/>
          </a:xfrm>
        </p:grpSpPr>
        <p:pic>
          <p:nvPicPr>
            <p:cNvPr id="5" name="Picture 2" descr="New Guidelines for Sanitizing Equipment Announced | Animal Care">
              <a:extLst>
                <a:ext uri="{FF2B5EF4-FFF2-40B4-BE49-F238E27FC236}">
                  <a16:creationId xmlns:a16="http://schemas.microsoft.com/office/drawing/2014/main" id="{27D42F9F-1F37-446C-A5DB-879412C6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53" y="210915"/>
              <a:ext cx="214312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9DF4B74-0A40-4FB3-B12E-961F5135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104315" y="796194"/>
              <a:ext cx="244314" cy="93198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0C9BC06-06FD-4ED4-9D47-6C4B56A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86" r="-1"/>
            <a:stretch/>
          </p:blipFill>
          <p:spPr>
            <a:xfrm flipH="1">
              <a:off x="10005304" y="1009743"/>
              <a:ext cx="186934" cy="550988"/>
            </a:xfrm>
            <a:prstGeom prst="rect">
              <a:avLst/>
            </a:prstGeom>
          </p:spPr>
        </p:pic>
        <p:pic>
          <p:nvPicPr>
            <p:cNvPr id="11" name="Picture 4" descr="International Council of Ophthalmology : Enhancing Eye Care : Glaucoma">
              <a:extLst>
                <a:ext uri="{FF2B5EF4-FFF2-40B4-BE49-F238E27FC236}">
                  <a16:creationId xmlns:a16="http://schemas.microsoft.com/office/drawing/2014/main" id="{A82AD05B-8CC5-49AF-9D1A-347EC46D7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6" t="21415" r="31911" b="24250"/>
            <a:stretch/>
          </p:blipFill>
          <p:spPr bwMode="auto">
            <a:xfrm>
              <a:off x="10348632" y="513862"/>
              <a:ext cx="1027638" cy="126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BABAE24-7584-4B70-8E6C-344C8D62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4546" y="608623"/>
              <a:ext cx="109743" cy="1166446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477C77B-B726-435C-A73D-65D8670C1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0693" b="87220"/>
            <a:stretch/>
          </p:blipFill>
          <p:spPr>
            <a:xfrm>
              <a:off x="11364546" y="545811"/>
              <a:ext cx="45719" cy="150735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4D37D30-DBCD-4B57-B7F9-532CCA517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00" y="3672476"/>
            <a:ext cx="2230278" cy="2974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0496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F92B0-E16C-48B3-A993-B307E9CA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81539" cy="1320800"/>
          </a:xfrm>
        </p:spPr>
        <p:txBody>
          <a:bodyPr/>
          <a:lstStyle/>
          <a:p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OCT </a:t>
            </a:r>
            <a:r>
              <a:rPr lang="nl-BE" dirty="0" err="1"/>
              <a:t>for</a:t>
            </a:r>
            <a:r>
              <a:rPr lang="nl-BE" dirty="0"/>
              <a:t> end-stage glaucoma?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1A9EC2-2DC5-4431-8998-9C60110A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8" b="9221"/>
          <a:stretch/>
        </p:blipFill>
        <p:spPr>
          <a:xfrm>
            <a:off x="343668" y="2385011"/>
            <a:ext cx="11504664" cy="638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CBDD315-A3D0-4DBA-B20E-B12F2DF8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564" y="4472989"/>
            <a:ext cx="2402768" cy="2219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F09ED9-4B8B-4F4D-A275-31B3A02D5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68" y="4003274"/>
            <a:ext cx="2016152" cy="2689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A Complete List of Ocular Diseases with Optical Coherence Tomography (OCT)  | CovalentCareers">
            <a:extLst>
              <a:ext uri="{FF2B5EF4-FFF2-40B4-BE49-F238E27FC236}">
                <a16:creationId xmlns:a16="http://schemas.microsoft.com/office/drawing/2014/main" id="{CCE9C588-732F-4156-B596-3C09B03BB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0"/>
          <a:stretch/>
        </p:blipFill>
        <p:spPr bwMode="auto">
          <a:xfrm>
            <a:off x="4575261" y="4006428"/>
            <a:ext cx="3041478" cy="26858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9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439" b="65759"/>
          <a:stretch/>
        </p:blipFill>
        <p:spPr>
          <a:xfrm>
            <a:off x="107022" y="260314"/>
            <a:ext cx="11977955" cy="1768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11" y="2279686"/>
            <a:ext cx="4397489" cy="40952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7852015" y="1689857"/>
            <a:ext cx="1625360" cy="5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6225" y="933450"/>
            <a:ext cx="981075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136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38F5FB-7E36-4F79-8E74-494C187E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2C5F14-2B15-4648-B15C-C50499FA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" b="7020"/>
          <a:stretch/>
        </p:blipFill>
        <p:spPr>
          <a:xfrm>
            <a:off x="1" y="806469"/>
            <a:ext cx="11234472" cy="49433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9FDE07-3305-46C5-9424-DBDCB355E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22" b="9372"/>
          <a:stretch/>
        </p:blipFill>
        <p:spPr>
          <a:xfrm>
            <a:off x="0" y="5683269"/>
            <a:ext cx="11234472" cy="10782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9131128-0377-4842-83B1-51BBC189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467" y="6326987"/>
            <a:ext cx="2479013" cy="436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299" y="903766"/>
            <a:ext cx="2479013" cy="436104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1453F31-72E0-454E-A7A1-A0B662FFDAD8}"/>
              </a:ext>
            </a:extLst>
          </p:cNvPr>
          <p:cNvCxnSpPr/>
          <p:nvPr/>
        </p:nvCxnSpPr>
        <p:spPr>
          <a:xfrm>
            <a:off x="6560386" y="2183931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1D91A39-677C-41CE-90A2-211095398E4D}"/>
              </a:ext>
            </a:extLst>
          </p:cNvPr>
          <p:cNvCxnSpPr>
            <a:cxnSpLocks/>
          </p:cNvCxnSpPr>
          <p:nvPr/>
        </p:nvCxnSpPr>
        <p:spPr>
          <a:xfrm>
            <a:off x="268351" y="2494592"/>
            <a:ext cx="10635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4C0414D-0A5C-4B69-8106-77F1F2016E3A}"/>
              </a:ext>
            </a:extLst>
          </p:cNvPr>
          <p:cNvCxnSpPr>
            <a:cxnSpLocks/>
          </p:cNvCxnSpPr>
          <p:nvPr/>
        </p:nvCxnSpPr>
        <p:spPr>
          <a:xfrm>
            <a:off x="268351" y="2828700"/>
            <a:ext cx="88828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A2D37412-586A-4A0C-B7ED-9F96F1DA1568}"/>
              </a:ext>
            </a:extLst>
          </p:cNvPr>
          <p:cNvCxnSpPr>
            <a:cxnSpLocks/>
          </p:cNvCxnSpPr>
          <p:nvPr/>
        </p:nvCxnSpPr>
        <p:spPr>
          <a:xfrm>
            <a:off x="268351" y="3461746"/>
            <a:ext cx="45883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FF5FEC9-B089-444D-8C3D-04247A24EFF9}"/>
              </a:ext>
            </a:extLst>
          </p:cNvPr>
          <p:cNvCxnSpPr>
            <a:cxnSpLocks/>
          </p:cNvCxnSpPr>
          <p:nvPr/>
        </p:nvCxnSpPr>
        <p:spPr>
          <a:xfrm>
            <a:off x="2911151" y="2858006"/>
            <a:ext cx="4188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52F488F5-0751-4BA3-AAD1-2F5620F0B657}"/>
              </a:ext>
            </a:extLst>
          </p:cNvPr>
          <p:cNvCxnSpPr/>
          <p:nvPr/>
        </p:nvCxnSpPr>
        <p:spPr>
          <a:xfrm>
            <a:off x="405770" y="3491053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EF67148-DDC5-4678-8A09-AF756E2CF0E6}"/>
              </a:ext>
            </a:extLst>
          </p:cNvPr>
          <p:cNvCxnSpPr>
            <a:cxnSpLocks/>
          </p:cNvCxnSpPr>
          <p:nvPr/>
        </p:nvCxnSpPr>
        <p:spPr>
          <a:xfrm>
            <a:off x="1900463" y="5073669"/>
            <a:ext cx="59670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D623564-BF3A-4652-9511-4E0A7BCFB29A}"/>
              </a:ext>
            </a:extLst>
          </p:cNvPr>
          <p:cNvCxnSpPr>
            <a:cxnSpLocks/>
          </p:cNvCxnSpPr>
          <p:nvPr/>
        </p:nvCxnSpPr>
        <p:spPr>
          <a:xfrm>
            <a:off x="8107831" y="5397643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E6006925-A2A1-4D04-BE7F-F2AE0F4F78A4}"/>
              </a:ext>
            </a:extLst>
          </p:cNvPr>
          <p:cNvCxnSpPr>
            <a:cxnSpLocks/>
          </p:cNvCxnSpPr>
          <p:nvPr/>
        </p:nvCxnSpPr>
        <p:spPr>
          <a:xfrm>
            <a:off x="2756248" y="5102976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FF13E83-B687-432E-9F72-220897B59CA8}"/>
              </a:ext>
            </a:extLst>
          </p:cNvPr>
          <p:cNvCxnSpPr>
            <a:cxnSpLocks/>
          </p:cNvCxnSpPr>
          <p:nvPr/>
        </p:nvCxnSpPr>
        <p:spPr>
          <a:xfrm>
            <a:off x="1777371" y="5724302"/>
            <a:ext cx="8686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557" y="78917"/>
            <a:ext cx="1079873" cy="1440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002AA7B3-F641-4A6B-A6BD-8ADDC4419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5717" y="4506931"/>
            <a:ext cx="895475" cy="1781424"/>
          </a:xfrm>
          <a:prstGeom prst="rect">
            <a:avLst/>
          </a:prstGeom>
        </p:spPr>
      </p:pic>
      <p:pic>
        <p:nvPicPr>
          <p:cNvPr id="1026" name="Picture 2" descr="Concerns about clinical pharmacy funding | AJP">
            <a:extLst>
              <a:ext uri="{FF2B5EF4-FFF2-40B4-BE49-F238E27FC236}">
                <a16:creationId xmlns:a16="http://schemas.microsoft.com/office/drawing/2014/main" id="{09E4636D-460D-4AD8-9B64-7017378C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93" y="110631"/>
            <a:ext cx="2160586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CAA8D9E8-719D-47D4-8A65-2EB6F3E3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68" y="105842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9A1B05A-B9B5-416C-B72F-784FB16E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5" y="90382"/>
            <a:ext cx="4741906" cy="33876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BAA743-3C22-4726-BB76-4B0875956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929" y="87318"/>
            <a:ext cx="3871917" cy="6505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570CEC9-6A98-42B9-8133-13322D7C2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925" y="2497880"/>
            <a:ext cx="3363934" cy="4095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F1D3C9DF-67C3-452C-9902-1A60F56C9014}"/>
              </a:ext>
            </a:extLst>
          </p:cNvPr>
          <p:cNvSpPr/>
          <p:nvPr/>
        </p:nvSpPr>
        <p:spPr>
          <a:xfrm>
            <a:off x="10882647" y="953035"/>
            <a:ext cx="458631" cy="479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09734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>
            <a:extLst>
              <a:ext uri="{FF2B5EF4-FFF2-40B4-BE49-F238E27FC236}">
                <a16:creationId xmlns:a16="http://schemas.microsoft.com/office/drawing/2014/main" id="{82701935-955F-4843-B4DA-8FDD7D169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-1" b="606"/>
          <a:stretch>
            <a:fillRect/>
          </a:stretch>
        </p:blipFill>
        <p:spPr bwMode="auto">
          <a:xfrm rot="16200000">
            <a:off x="1427544" y="-923963"/>
            <a:ext cx="4071068" cy="6136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918A182-9BA5-403C-AAA1-B57C66D76A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1" r="872" b="1478"/>
          <a:stretch/>
        </p:blipFill>
        <p:spPr>
          <a:xfrm>
            <a:off x="3539413" y="4585164"/>
            <a:ext cx="2992018" cy="21639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CD2CB0-D37E-4523-AD7B-3297989BE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518" y="108856"/>
            <a:ext cx="5362795" cy="6640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9E1C556-4310-467F-BC28-0BF9F4BC3827}"/>
              </a:ext>
            </a:extLst>
          </p:cNvPr>
          <p:cNvSpPr/>
          <p:nvPr/>
        </p:nvSpPr>
        <p:spPr>
          <a:xfrm>
            <a:off x="5175829" y="195847"/>
            <a:ext cx="1088121" cy="189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4417208-4C2B-46CC-90A8-6A5445FACF11}"/>
              </a:ext>
            </a:extLst>
          </p:cNvPr>
          <p:cNvSpPr/>
          <p:nvPr/>
        </p:nvSpPr>
        <p:spPr>
          <a:xfrm>
            <a:off x="5222383" y="4475408"/>
            <a:ext cx="528033" cy="7307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618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C49FD-9D2B-4AF4-8D73-400E99DD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New EGS </a:t>
            </a:r>
            <a:r>
              <a:rPr lang="nl-BE" dirty="0" err="1"/>
              <a:t>Guidelines</a:t>
            </a:r>
            <a:r>
              <a:rPr lang="nl-BE" dirty="0"/>
              <a:t>: 5th Edition (2020)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83DBC-7E67-4F19-B858-FE8F2FB9B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200" dirty="0"/>
              <a:t>OCT: </a:t>
            </a:r>
            <a:r>
              <a:rPr lang="nl-BE" sz="3200" dirty="0" err="1"/>
              <a:t>Frequently</a:t>
            </a:r>
            <a:r>
              <a:rPr lang="nl-BE" sz="3200" dirty="0"/>
              <a:t> </a:t>
            </a:r>
            <a:r>
              <a:rPr lang="nl-BE" sz="3200" dirty="0" err="1"/>
              <a:t>Asked</a:t>
            </a:r>
            <a:r>
              <a:rPr lang="nl-BE" sz="3200" dirty="0"/>
              <a:t> </a:t>
            </a:r>
            <a:r>
              <a:rPr lang="nl-BE" sz="3200" dirty="0" err="1"/>
              <a:t>Questions</a:t>
            </a:r>
            <a:r>
              <a:rPr lang="nl-BE" sz="3200" dirty="0"/>
              <a:t>: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of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diagnosis of glaucoma?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What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role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of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monitoring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progression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lvl="1"/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use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OCT </a:t>
            </a:r>
            <a:r>
              <a:rPr lang="nl-BE" sz="2600" dirty="0" err="1">
                <a:solidFill>
                  <a:schemeClr val="bg1">
                    <a:lumMod val="85000"/>
                  </a:schemeClr>
                </a:solidFill>
              </a:rPr>
              <a:t>for</a:t>
            </a:r>
            <a:r>
              <a:rPr lang="nl-BE" sz="2600" dirty="0">
                <a:solidFill>
                  <a:schemeClr val="bg1">
                    <a:lumMod val="85000"/>
                  </a:schemeClr>
                </a:solidFill>
              </a:rPr>
              <a:t> end-stage glaucoma?</a:t>
            </a:r>
          </a:p>
          <a:p>
            <a:pPr lvl="1"/>
            <a:r>
              <a:rPr lang="nl-BE" sz="2600" dirty="0"/>
              <a:t>Is </a:t>
            </a:r>
            <a:r>
              <a:rPr lang="nl-BE" sz="2600" dirty="0" err="1"/>
              <a:t>there</a:t>
            </a:r>
            <a:r>
              <a:rPr lang="nl-BE" sz="2600" dirty="0"/>
              <a:t> a </a:t>
            </a:r>
            <a:r>
              <a:rPr lang="nl-BE" sz="2600" dirty="0" err="1"/>
              <a:t>role</a:t>
            </a:r>
            <a:r>
              <a:rPr lang="nl-BE" sz="2600" dirty="0"/>
              <a:t> </a:t>
            </a:r>
            <a:r>
              <a:rPr lang="nl-BE" sz="2600" dirty="0" err="1"/>
              <a:t>for</a:t>
            </a:r>
            <a:r>
              <a:rPr lang="nl-BE" sz="2600" dirty="0"/>
              <a:t> OCT </a:t>
            </a:r>
            <a:r>
              <a:rPr lang="nl-BE" sz="2600" dirty="0" err="1">
                <a:solidFill>
                  <a:srgbClr val="FF0000"/>
                </a:solidFill>
              </a:rPr>
              <a:t>angiography</a:t>
            </a:r>
            <a:r>
              <a:rPr lang="nl-BE" sz="2600" dirty="0"/>
              <a:t>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299A37B-17E7-48BE-AEFE-6F0A410F5B30}"/>
              </a:ext>
            </a:extLst>
          </p:cNvPr>
          <p:cNvGrpSpPr/>
          <p:nvPr/>
        </p:nvGrpSpPr>
        <p:grpSpPr>
          <a:xfrm>
            <a:off x="9789953" y="210915"/>
            <a:ext cx="2143125" cy="2133600"/>
            <a:chOff x="9789953" y="210915"/>
            <a:chExt cx="2143125" cy="2133600"/>
          </a:xfrm>
        </p:grpSpPr>
        <p:pic>
          <p:nvPicPr>
            <p:cNvPr id="5" name="Picture 2" descr="New Guidelines for Sanitizing Equipment Announced | Animal Care">
              <a:extLst>
                <a:ext uri="{FF2B5EF4-FFF2-40B4-BE49-F238E27FC236}">
                  <a16:creationId xmlns:a16="http://schemas.microsoft.com/office/drawing/2014/main" id="{27D42F9F-1F37-446C-A5DB-879412C6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53" y="210915"/>
              <a:ext cx="214312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9DF4B74-0A40-4FB3-B12E-961F5135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104315" y="796194"/>
              <a:ext cx="244314" cy="93198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0C9BC06-06FD-4ED4-9D47-6C4B56A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86" r="-1"/>
            <a:stretch/>
          </p:blipFill>
          <p:spPr>
            <a:xfrm flipH="1">
              <a:off x="10005304" y="1009743"/>
              <a:ext cx="186934" cy="550988"/>
            </a:xfrm>
            <a:prstGeom prst="rect">
              <a:avLst/>
            </a:prstGeom>
          </p:spPr>
        </p:pic>
        <p:pic>
          <p:nvPicPr>
            <p:cNvPr id="11" name="Picture 4" descr="International Council of Ophthalmology : Enhancing Eye Care : Glaucoma">
              <a:extLst>
                <a:ext uri="{FF2B5EF4-FFF2-40B4-BE49-F238E27FC236}">
                  <a16:creationId xmlns:a16="http://schemas.microsoft.com/office/drawing/2014/main" id="{A82AD05B-8CC5-49AF-9D1A-347EC46D7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6" t="21415" r="31911" b="24250"/>
            <a:stretch/>
          </p:blipFill>
          <p:spPr bwMode="auto">
            <a:xfrm>
              <a:off x="10348632" y="513862"/>
              <a:ext cx="1027638" cy="126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BABAE24-7584-4B70-8E6C-344C8D62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4546" y="608623"/>
              <a:ext cx="109743" cy="1166446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477C77B-B726-435C-A73D-65D8670C1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0693" b="87220"/>
            <a:stretch/>
          </p:blipFill>
          <p:spPr>
            <a:xfrm>
              <a:off x="11364546" y="545811"/>
              <a:ext cx="45719" cy="150735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4D37D30-DBCD-4B57-B7F9-532CCA517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00" y="3672476"/>
            <a:ext cx="2230278" cy="2974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9430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F92B0-E16C-48B3-A993-B307E9CA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81539" cy="1320800"/>
          </a:xfrm>
        </p:spPr>
        <p:txBody>
          <a:bodyPr/>
          <a:lstStyle/>
          <a:p>
            <a:r>
              <a:rPr lang="nl-BE" dirty="0"/>
              <a:t>Is </a:t>
            </a:r>
            <a:r>
              <a:rPr lang="nl-BE" dirty="0" err="1"/>
              <a:t>there</a:t>
            </a:r>
            <a:r>
              <a:rPr lang="nl-BE" dirty="0"/>
              <a:t> a </a:t>
            </a:r>
            <a:r>
              <a:rPr lang="nl-BE" dirty="0" err="1"/>
              <a:t>role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OCT </a:t>
            </a:r>
            <a:r>
              <a:rPr lang="nl-BE" dirty="0" err="1"/>
              <a:t>angiography</a:t>
            </a:r>
            <a:r>
              <a:rPr lang="nl-BE" dirty="0"/>
              <a:t>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CBDD315-A3D0-4DBA-B20E-B12F2DF8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77" y="4472989"/>
            <a:ext cx="2402768" cy="2219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443C6FA-EF72-4D58-B963-7A0D62AE2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333" b="3705"/>
          <a:stretch/>
        </p:blipFill>
        <p:spPr>
          <a:xfrm>
            <a:off x="667119" y="1856147"/>
            <a:ext cx="10857758" cy="750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DA42F4E-3F92-4021-BC93-C3CC76FC7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365" y="3133901"/>
            <a:ext cx="4043265" cy="3558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565C9CA-3B1A-43B4-8ED3-D7671D9DA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55" y="4003274"/>
            <a:ext cx="2016152" cy="2689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45589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C8AB4-9E0D-4A6E-8D63-3F514109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96916" cy="1320800"/>
          </a:xfrm>
        </p:spPr>
        <p:txBody>
          <a:bodyPr/>
          <a:lstStyle/>
          <a:p>
            <a:r>
              <a:rPr lang="nl-BE" b="1" dirty="0" err="1"/>
              <a:t>Conclusions</a:t>
            </a:r>
            <a:r>
              <a:rPr lang="nl-BE" b="1" dirty="0"/>
              <a:t> New EGS </a:t>
            </a:r>
            <a:r>
              <a:rPr lang="nl-BE" b="1" dirty="0" err="1"/>
              <a:t>Guidelines</a:t>
            </a:r>
            <a:r>
              <a:rPr lang="nl-BE" b="1" dirty="0"/>
              <a:t> (2020):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3B38C0-ADE0-4A55-9850-B53287A83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6" b="33739"/>
          <a:stretch/>
        </p:blipFill>
        <p:spPr>
          <a:xfrm>
            <a:off x="283093" y="1694932"/>
            <a:ext cx="11314794" cy="757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BE86A8-DE92-4131-A409-2C47F12E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21" r="24549" b="331"/>
          <a:stretch/>
        </p:blipFill>
        <p:spPr>
          <a:xfrm>
            <a:off x="283093" y="2550693"/>
            <a:ext cx="8575743" cy="465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EB055FD-C515-425B-838D-6578E3A18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18" b="9221"/>
          <a:stretch/>
        </p:blipFill>
        <p:spPr>
          <a:xfrm>
            <a:off x="283093" y="3114377"/>
            <a:ext cx="11504664" cy="638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A79F90D-3F50-444A-A51B-F02E8AD40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333" b="3705"/>
          <a:stretch/>
        </p:blipFill>
        <p:spPr>
          <a:xfrm>
            <a:off x="283093" y="3851651"/>
            <a:ext cx="10857758" cy="750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239CEDC-F9AE-4FFD-A49D-6D5898A00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9" t="5093" r="2792" b="26539"/>
          <a:stretch/>
        </p:blipFill>
        <p:spPr>
          <a:xfrm>
            <a:off x="128849" y="5163068"/>
            <a:ext cx="11934302" cy="144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7B5CD23-0FB6-412C-96E8-569AB84CE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371" y="6232979"/>
            <a:ext cx="9364489" cy="377372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899D069-8BBD-4024-9586-55CB61226280}"/>
              </a:ext>
            </a:extLst>
          </p:cNvPr>
          <p:cNvCxnSpPr/>
          <p:nvPr/>
        </p:nvCxnSpPr>
        <p:spPr>
          <a:xfrm>
            <a:off x="4282225" y="6232979"/>
            <a:ext cx="7505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DA13481-1E56-40E3-96BD-2FB285A03668}"/>
              </a:ext>
            </a:extLst>
          </p:cNvPr>
          <p:cNvCxnSpPr>
            <a:cxnSpLocks/>
          </p:cNvCxnSpPr>
          <p:nvPr/>
        </p:nvCxnSpPr>
        <p:spPr>
          <a:xfrm>
            <a:off x="236113" y="6572121"/>
            <a:ext cx="2197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E893F-65D6-4E89-A022-C8D46E2B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???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0F22705D-CFE2-4699-8FB3-D64A46408234}"/>
              </a:ext>
            </a:extLst>
          </p:cNvPr>
          <p:cNvGrpSpPr/>
          <p:nvPr/>
        </p:nvGrpSpPr>
        <p:grpSpPr>
          <a:xfrm>
            <a:off x="2917998" y="1892963"/>
            <a:ext cx="4197820" cy="4355437"/>
            <a:chOff x="2876758" y="2133795"/>
            <a:chExt cx="4197820" cy="4355437"/>
          </a:xfrm>
        </p:grpSpPr>
        <p:pic>
          <p:nvPicPr>
            <p:cNvPr id="2050" name="Picture 2" descr="Disruption is Coming For Your Trash Can: Petal Introduces the World's First  Zero-Odor, Germ-Freezing Waste Bin">
              <a:extLst>
                <a:ext uri="{FF2B5EF4-FFF2-40B4-BE49-F238E27FC236}">
                  <a16:creationId xmlns:a16="http://schemas.microsoft.com/office/drawing/2014/main" id="{B796799A-9A40-4908-BDB9-5AF4BC3E0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5"/>
            <a:stretch/>
          </p:blipFill>
          <p:spPr bwMode="auto">
            <a:xfrm>
              <a:off x="2876758" y="2133795"/>
              <a:ext cx="4197820" cy="4355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Optical Coherence Tomography (OCT) Systems | Rent, Finance Or Buy On KWIPPED">
              <a:extLst>
                <a:ext uri="{FF2B5EF4-FFF2-40B4-BE49-F238E27FC236}">
                  <a16:creationId xmlns:a16="http://schemas.microsoft.com/office/drawing/2014/main" id="{12507482-552F-4A55-A2E2-F456E35D37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7450" y1="30324" x2="57450" y2="30324"/>
                          <a14:foregroundMark x1="68600" y1="29405" x2="68600" y2="29405"/>
                          <a14:foregroundMark x1="75550" y1="29081" x2="75550" y2="29081"/>
                          <a14:foregroundMark x1="73000" y1="35405" x2="73000" y2="36919"/>
                          <a14:foregroundMark x1="68600" y1="42919" x2="68600" y2="42919"/>
                          <a14:foregroundMark x1="67850" y1="50865" x2="67850" y2="50865"/>
                          <a14:foregroundMark x1="64650" y1="56811" x2="64650" y2="56811"/>
                          <a14:foregroundMark x1="59650" y1="62378" x2="59650" y2="62378"/>
                          <a14:foregroundMark x1="76800" y1="62216" x2="76800" y2="62216"/>
                          <a14:foregroundMark x1="82650" y1="61027" x2="82650" y2="61027"/>
                          <a14:foregroundMark x1="82500" y1="56595" x2="82500" y2="56595"/>
                          <a14:foregroundMark x1="80050" y1="54378" x2="80050" y2="54378"/>
                          <a14:foregroundMark x1="70500" y1="56000" x2="70500" y2="56000"/>
                          <a14:foregroundMark x1="62750" y1="62649" x2="62750" y2="61514"/>
                          <a14:foregroundMark x1="61700" y1="57946" x2="61700" y2="57946"/>
                          <a14:foregroundMark x1="64150" y1="51892" x2="64150" y2="51892"/>
                          <a14:foregroundMark x1="61000" y1="31892" x2="61000" y2="31892"/>
                          <a14:foregroundMark x1="52750" y1="29081" x2="52750" y2="29081"/>
                          <a14:foregroundMark x1="61950" y1="28108" x2="61950" y2="28108"/>
                          <a14:foregroundMark x1="57600" y1="36919" x2="57600" y2="36919"/>
                          <a14:foregroundMark x1="58150" y1="40432" x2="58150" y2="40432"/>
                          <a14:foregroundMark x1="58800" y1="38054" x2="58800" y2="38054"/>
                          <a14:foregroundMark x1="59150" y1="41946" x2="59150" y2="41946"/>
                          <a14:foregroundMark x1="76800" y1="48108" x2="76800" y2="48108"/>
                          <a14:foregroundMark x1="80850" y1="50432" x2="80850" y2="50432"/>
                          <a14:foregroundMark x1="83200" y1="53189" x2="83200" y2="53189"/>
                          <a14:foregroundMark x1="85500" y1="58649" x2="85500" y2="59243"/>
                          <a14:foregroundMark x1="85200" y1="63946" x2="84950" y2="63946"/>
                          <a14:foregroundMark x1="79250" y1="63243" x2="79250" y2="63243"/>
                          <a14:foregroundMark x1="74250" y1="64432" x2="74100" y2="64703"/>
                          <a14:foregroundMark x1="67000" y1="65189" x2="67000" y2="65189"/>
                          <a14:foregroundMark x1="63100" y1="65135" x2="63100" y2="65135"/>
                          <a14:foregroundMark x1="60050" y1="65892" x2="60050" y2="65892"/>
                          <a14:foregroundMark x1="60200" y1="61514" x2="60200" y2="61514"/>
                          <a14:foregroundMark x1="60500" y1="58703" x2="60500" y2="58703"/>
                          <a14:foregroundMark x1="67700" y1="58216" x2="67700" y2="58216"/>
                          <a14:foregroundMark x1="68800" y1="57459" x2="67250" y2="43946"/>
                          <a14:foregroundMark x1="67250" y1="43351" x2="67150" y2="41946"/>
                          <a14:foregroundMark x1="66150" y1="35135" x2="65650" y2="34270"/>
                          <a14:foregroundMark x1="59250" y1="30486" x2="58550" y2="30162"/>
                          <a14:foregroundMark x1="55750" y1="28973" x2="54450" y2="28811"/>
                          <a14:foregroundMark x1="65100" y1="26811" x2="67950" y2="27676"/>
                          <a14:foregroundMark x1="78850" y1="28973" x2="78850" y2="28973"/>
                          <a14:foregroundMark x1="79900" y1="28270" x2="79900" y2="28270"/>
                          <a14:foregroundMark x1="76150" y1="26649" x2="76150" y2="26649"/>
                          <a14:foregroundMark x1="69550" y1="26811" x2="63850" y2="26649"/>
                          <a14:foregroundMark x1="53700" y1="26216" x2="53700" y2="26216"/>
                          <a14:foregroundMark x1="60100" y1="26486" x2="60500" y2="26595"/>
                          <a14:foregroundMark x1="64850" y1="27189" x2="66600" y2="27351"/>
                          <a14:foregroundMark x1="73000" y1="27351" x2="74200" y2="27351"/>
                          <a14:foregroundMark x1="77600" y1="27351" x2="77900" y2="27459"/>
                          <a14:foregroundMark x1="79750" y1="27838" x2="79900" y2="28378"/>
                          <a14:foregroundMark x1="81150" y1="36324" x2="81150" y2="36054"/>
                          <a14:foregroundMark x1="81250" y1="35838" x2="81250" y2="35838"/>
                          <a14:foregroundMark x1="81050" y1="36432" x2="81050" y2="36432"/>
                          <a14:foregroundMark x1="70650" y1="36811" x2="70650" y2="36811"/>
                          <a14:foregroundMark x1="73150" y1="59405" x2="73150" y2="59405"/>
                          <a14:foregroundMark x1="69700" y1="59838" x2="69700" y2="59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5" t="13708" r="6581" b="12135"/>
            <a:stretch/>
          </p:blipFill>
          <p:spPr bwMode="auto">
            <a:xfrm rot="20334232">
              <a:off x="4061211" y="3051256"/>
              <a:ext cx="2841544" cy="2269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6573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EFD4789-CAE6-47D3-9B9A-FABBCE9C1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5"/>
          <a:stretch/>
        </p:blipFill>
        <p:spPr>
          <a:xfrm>
            <a:off x="454089" y="126413"/>
            <a:ext cx="7955903" cy="6666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FF53AA9F-2806-490B-B695-6C1503E0335C}"/>
              </a:ext>
            </a:extLst>
          </p:cNvPr>
          <p:cNvSpPr/>
          <p:nvPr/>
        </p:nvSpPr>
        <p:spPr>
          <a:xfrm>
            <a:off x="211494" y="6362868"/>
            <a:ext cx="8341567" cy="36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Picture 6" descr="http://www.sunshinecoasttoyshobbies.com.au/images/products/ip048915.jpg">
            <a:hlinkClick r:id="rId4"/>
            <a:extLst>
              <a:ext uri="{FF2B5EF4-FFF2-40B4-BE49-F238E27FC236}">
                <a16:creationId xmlns:a16="http://schemas.microsoft.com/office/drawing/2014/main" id="{7FC83D0F-2381-42FB-B484-F5E99FAD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69" y="3976982"/>
            <a:ext cx="2816049" cy="281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9650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8665986-3567-4A52-A841-CE5ADDF96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25" y="31750"/>
            <a:ext cx="10306850" cy="675171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033CAECA-910B-442F-A514-51A0C53A8B7E}"/>
              </a:ext>
            </a:extLst>
          </p:cNvPr>
          <p:cNvSpPr/>
          <p:nvPr/>
        </p:nvSpPr>
        <p:spPr>
          <a:xfrm>
            <a:off x="1692296" y="6414747"/>
            <a:ext cx="4797403" cy="36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B82262C-9F46-4208-B926-9BAF0D2A10D1}"/>
              </a:ext>
            </a:extLst>
          </p:cNvPr>
          <p:cNvSpPr/>
          <p:nvPr/>
        </p:nvSpPr>
        <p:spPr>
          <a:xfrm>
            <a:off x="4090997" y="1118847"/>
            <a:ext cx="4797403" cy="36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3A4D5B34-ED25-4843-9535-89C6546862A5}"/>
              </a:ext>
            </a:extLst>
          </p:cNvPr>
          <p:cNvSpPr/>
          <p:nvPr/>
        </p:nvSpPr>
        <p:spPr>
          <a:xfrm>
            <a:off x="1327382" y="2254251"/>
            <a:ext cx="10204218" cy="6730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862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06" y="780088"/>
            <a:ext cx="7808594" cy="5096134"/>
          </a:xfrm>
          <a:ln>
            <a:solidFill>
              <a:schemeClr val="tx1"/>
            </a:solidFill>
          </a:ln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15937" r="22716" b="82773"/>
          <a:stretch/>
        </p:blipFill>
        <p:spPr>
          <a:xfrm>
            <a:off x="3499109" y="1401434"/>
            <a:ext cx="4950199" cy="19343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15937" r="22716" b="82773"/>
          <a:stretch/>
        </p:blipFill>
        <p:spPr>
          <a:xfrm>
            <a:off x="3492419" y="1274796"/>
            <a:ext cx="4959096" cy="1937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1085" y="1189651"/>
            <a:ext cx="460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latin typeface="Arial Narrow" panose="020B0606020202030204" pitchFamily="34" charset="0"/>
              </a:rPr>
              <a:t>OCT</a:t>
            </a:r>
            <a:r>
              <a:rPr lang="nl-BE" sz="2400" dirty="0"/>
              <a:t> </a:t>
            </a:r>
            <a:r>
              <a:rPr lang="nl-BE" sz="2400" dirty="0">
                <a:latin typeface="Arial Narrow" panose="020B0606020202030204" pitchFamily="34" charset="0"/>
              </a:rPr>
              <a:t>&amp; Visual Field: a good marriage</a:t>
            </a:r>
            <a:endParaRPr lang="nl-BE" sz="2400" dirty="0"/>
          </a:p>
        </p:txBody>
      </p:sp>
      <p:pic>
        <p:nvPicPr>
          <p:cNvPr id="6" name="Picture 2" descr="http://www.kuglerpublications.com/images/covers/906299200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b="4523"/>
          <a:stretch>
            <a:fillRect/>
          </a:stretch>
        </p:blipFill>
        <p:spPr bwMode="auto">
          <a:xfrm>
            <a:off x="9772650" y="3713108"/>
            <a:ext cx="2315781" cy="30504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DC0957E-FBDD-4F31-9B8B-C7AED1B20E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92" b="44836"/>
          <a:stretch/>
        </p:blipFill>
        <p:spPr>
          <a:xfrm>
            <a:off x="103569" y="5602194"/>
            <a:ext cx="5968642" cy="1136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36AE507-6531-4ECE-A7E6-36EA86F08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0" y="76529"/>
            <a:ext cx="11468101" cy="1198267"/>
          </a:xfrm>
          <a:prstGeom prst="rect">
            <a:avLst/>
          </a:prstGeom>
        </p:spPr>
      </p:pic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C2BBE911-159C-41CA-895A-F15AD2AC3D6D}"/>
              </a:ext>
            </a:extLst>
          </p:cNvPr>
          <p:cNvCxnSpPr>
            <a:cxnSpLocks/>
          </p:cNvCxnSpPr>
          <p:nvPr/>
        </p:nvCxnSpPr>
        <p:spPr>
          <a:xfrm>
            <a:off x="1894206" y="6130156"/>
            <a:ext cx="29259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916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eknowmemes.com/wp-content/uploads/2013/01/remember-that-time-you-forgot-to-think-chainsaw.jpg">
            <a:hlinkClick r:id="rId3"/>
            <a:extLst>
              <a:ext uri="{FF2B5EF4-FFF2-40B4-BE49-F238E27FC236}">
                <a16:creationId xmlns:a16="http://schemas.microsoft.com/office/drawing/2014/main" id="{120C9BFB-59CF-46EA-8C75-45672227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0"/>
          <a:stretch>
            <a:fillRect/>
          </a:stretch>
        </p:blipFill>
        <p:spPr bwMode="auto">
          <a:xfrm>
            <a:off x="1774826" y="187325"/>
            <a:ext cx="5472113" cy="648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2" descr="Social Media requires thought!">
            <a:extLst>
              <a:ext uri="{FF2B5EF4-FFF2-40B4-BE49-F238E27FC236}">
                <a16:creationId xmlns:a16="http://schemas.microsoft.com/office/drawing/2014/main" id="{688234D5-825F-4488-8854-0B0B7301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 b="12318"/>
          <a:stretch>
            <a:fillRect/>
          </a:stretch>
        </p:blipFill>
        <p:spPr bwMode="auto">
          <a:xfrm>
            <a:off x="7604126" y="187325"/>
            <a:ext cx="36496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Thanks for your attention - Innocent Minions | Meme Generator">
            <a:extLst>
              <a:ext uri="{FF2B5EF4-FFF2-40B4-BE49-F238E27FC236}">
                <a16:creationId xmlns:a16="http://schemas.microsoft.com/office/drawing/2014/main" id="{E19FCFB8-137A-4A5C-9D1A-D328785EE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499" y="4474827"/>
            <a:ext cx="3903731" cy="2195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5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38F5FB-7E36-4F79-8E74-494C187E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2C5F14-2B15-4648-B15C-C50499FA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" b="7020"/>
          <a:stretch/>
        </p:blipFill>
        <p:spPr>
          <a:xfrm>
            <a:off x="1" y="806469"/>
            <a:ext cx="11234472" cy="49433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9FDE07-3305-46C5-9424-DBDCB355EF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22" b="9372"/>
          <a:stretch/>
        </p:blipFill>
        <p:spPr>
          <a:xfrm>
            <a:off x="0" y="5683269"/>
            <a:ext cx="11234472" cy="10782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9131128-0377-4842-83B1-51BBC189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467" y="6326987"/>
            <a:ext cx="2479013" cy="43610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BA8A89-CA43-4A61-AA4C-781F05C5A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299" y="903766"/>
            <a:ext cx="2479013" cy="436104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1453F31-72E0-454E-A7A1-A0B662FFDAD8}"/>
              </a:ext>
            </a:extLst>
          </p:cNvPr>
          <p:cNvCxnSpPr/>
          <p:nvPr/>
        </p:nvCxnSpPr>
        <p:spPr>
          <a:xfrm>
            <a:off x="6560386" y="2183931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1D91A39-677C-41CE-90A2-211095398E4D}"/>
              </a:ext>
            </a:extLst>
          </p:cNvPr>
          <p:cNvCxnSpPr>
            <a:cxnSpLocks/>
          </p:cNvCxnSpPr>
          <p:nvPr/>
        </p:nvCxnSpPr>
        <p:spPr>
          <a:xfrm>
            <a:off x="268351" y="2494592"/>
            <a:ext cx="10635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4C0414D-0A5C-4B69-8106-77F1F2016E3A}"/>
              </a:ext>
            </a:extLst>
          </p:cNvPr>
          <p:cNvCxnSpPr>
            <a:cxnSpLocks/>
          </p:cNvCxnSpPr>
          <p:nvPr/>
        </p:nvCxnSpPr>
        <p:spPr>
          <a:xfrm>
            <a:off x="268351" y="2828700"/>
            <a:ext cx="88828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B3F36D54-865B-439E-8B58-1A76A524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557" y="78917"/>
            <a:ext cx="1079873" cy="1440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002AA7B3-F641-4A6B-A6BD-8ADDC4419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5717" y="4506931"/>
            <a:ext cx="895475" cy="178142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6793CE9-C1C6-4F6C-87F1-55BEA08C7D2A}"/>
              </a:ext>
            </a:extLst>
          </p:cNvPr>
          <p:cNvCxnSpPr>
            <a:cxnSpLocks/>
          </p:cNvCxnSpPr>
          <p:nvPr/>
        </p:nvCxnSpPr>
        <p:spPr>
          <a:xfrm>
            <a:off x="2911151" y="2851348"/>
            <a:ext cx="4188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oncerns about clinical pharmacy funding | AJP">
            <a:extLst>
              <a:ext uri="{FF2B5EF4-FFF2-40B4-BE49-F238E27FC236}">
                <a16:creationId xmlns:a16="http://schemas.microsoft.com/office/drawing/2014/main" id="{735D4181-1811-4695-8606-D42F7054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93" y="110631"/>
            <a:ext cx="2160586" cy="1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ord Concerns Stock Illustrations – 134 Word Concerns Stock Illustrations,  Vectors &amp; Clipart - Dreamstime">
            <a:extLst>
              <a:ext uri="{FF2B5EF4-FFF2-40B4-BE49-F238E27FC236}">
                <a16:creationId xmlns:a16="http://schemas.microsoft.com/office/drawing/2014/main" id="{4C6C2A88-8F43-4FDB-A416-4AC2027B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68" y="105842"/>
            <a:ext cx="2449221" cy="13776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3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C6D5D9-E790-460D-A4EF-5A434B27B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6" y="2269015"/>
            <a:ext cx="9221487" cy="444879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987FD2A-530A-4DAE-ADAF-D4CCB6DC423E}"/>
              </a:ext>
            </a:extLst>
          </p:cNvPr>
          <p:cNvCxnSpPr/>
          <p:nvPr/>
        </p:nvCxnSpPr>
        <p:spPr>
          <a:xfrm>
            <a:off x="510137" y="4911725"/>
            <a:ext cx="4537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390F541-F339-4CAD-A748-AAF48C792129}"/>
              </a:ext>
            </a:extLst>
          </p:cNvPr>
          <p:cNvCxnSpPr>
            <a:cxnSpLocks/>
          </p:cNvCxnSpPr>
          <p:nvPr/>
        </p:nvCxnSpPr>
        <p:spPr>
          <a:xfrm>
            <a:off x="1661868" y="5605095"/>
            <a:ext cx="6514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6C52C35-A6ED-4E01-B3C8-7AEF241C6466}"/>
              </a:ext>
            </a:extLst>
          </p:cNvPr>
          <p:cNvCxnSpPr>
            <a:cxnSpLocks/>
          </p:cNvCxnSpPr>
          <p:nvPr/>
        </p:nvCxnSpPr>
        <p:spPr>
          <a:xfrm>
            <a:off x="339969" y="5926748"/>
            <a:ext cx="8100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E821E03-3CC0-401D-A209-37DBC2FE7D8E}"/>
              </a:ext>
            </a:extLst>
          </p:cNvPr>
          <p:cNvCxnSpPr>
            <a:cxnSpLocks/>
          </p:cNvCxnSpPr>
          <p:nvPr/>
        </p:nvCxnSpPr>
        <p:spPr>
          <a:xfrm>
            <a:off x="2186354" y="6248401"/>
            <a:ext cx="46950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6" name="Picture 10" descr="http://www.oregondairycouncil.org/what_is_normal/pix/what_is_normal_poster_front.jpg">
            <a:extLst>
              <a:ext uri="{FF2B5EF4-FFF2-40B4-BE49-F238E27FC236}">
                <a16:creationId xmlns:a16="http://schemas.microsoft.com/office/drawing/2014/main" id="{24C7CD17-FC2F-4748-87FC-77B55B0A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069" r="2859" b="29245"/>
          <a:stretch>
            <a:fillRect/>
          </a:stretch>
        </p:blipFill>
        <p:spPr bwMode="auto">
          <a:xfrm>
            <a:off x="7705669" y="140189"/>
            <a:ext cx="433387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0B55556-4AA8-4D3C-BF6A-184807925495}"/>
              </a:ext>
            </a:extLst>
          </p:cNvPr>
          <p:cNvCxnSpPr>
            <a:cxnSpLocks/>
          </p:cNvCxnSpPr>
          <p:nvPr/>
        </p:nvCxnSpPr>
        <p:spPr>
          <a:xfrm>
            <a:off x="339969" y="3925790"/>
            <a:ext cx="2328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">
            <a:extLst>
              <a:ext uri="{FF2B5EF4-FFF2-40B4-BE49-F238E27FC236}">
                <a16:creationId xmlns:a16="http://schemas.microsoft.com/office/drawing/2014/main" id="{881F2F9D-DBA1-47FD-9190-972DEB823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85010" r="44698" b="288"/>
          <a:stretch/>
        </p:blipFill>
        <p:spPr bwMode="auto">
          <a:xfrm>
            <a:off x="4121330" y="211365"/>
            <a:ext cx="2281523" cy="14397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">
            <a:extLst>
              <a:ext uri="{FF2B5EF4-FFF2-40B4-BE49-F238E27FC236}">
                <a16:creationId xmlns:a16="http://schemas.microsoft.com/office/drawing/2014/main" id="{ADE93C5D-B89B-4A94-9513-66E00C5A6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14652" r="30418" b="65641"/>
          <a:stretch/>
        </p:blipFill>
        <p:spPr bwMode="auto">
          <a:xfrm>
            <a:off x="1485030" y="212027"/>
            <a:ext cx="2375044" cy="14397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2B5B34D-3571-4F92-ADCC-1A89EB55E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495" y="3034238"/>
            <a:ext cx="2880049" cy="3526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21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2">
            <a:extLst>
              <a:ext uri="{FF2B5EF4-FFF2-40B4-BE49-F238E27FC236}">
                <a16:creationId xmlns:a16="http://schemas.microsoft.com/office/drawing/2014/main" id="{4826D907-DF02-4F3D-981F-11CFF048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t="24544" r="27617" b="24973"/>
          <a:stretch>
            <a:fillRect/>
          </a:stretch>
        </p:blipFill>
        <p:spPr bwMode="auto">
          <a:xfrm>
            <a:off x="295520" y="369094"/>
            <a:ext cx="8897938" cy="6119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D3A0A25-5BD9-4CFF-84B3-C22D52E881D0}"/>
              </a:ext>
            </a:extLst>
          </p:cNvPr>
          <p:cNvSpPr/>
          <p:nvPr/>
        </p:nvSpPr>
        <p:spPr>
          <a:xfrm>
            <a:off x="2167183" y="800894"/>
            <a:ext cx="1439862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BE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5FDB194-3C76-4286-9451-3AE6281AFC9D}"/>
              </a:ext>
            </a:extLst>
          </p:cNvPr>
          <p:cNvCxnSpPr>
            <a:cxnSpLocks/>
          </p:cNvCxnSpPr>
          <p:nvPr/>
        </p:nvCxnSpPr>
        <p:spPr>
          <a:xfrm>
            <a:off x="7128315" y="4526756"/>
            <a:ext cx="1762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082B493-D564-4CE2-BB3C-B6552F214011}"/>
              </a:ext>
            </a:extLst>
          </p:cNvPr>
          <p:cNvCxnSpPr>
            <a:cxnSpLocks/>
          </p:cNvCxnSpPr>
          <p:nvPr/>
        </p:nvCxnSpPr>
        <p:spPr>
          <a:xfrm>
            <a:off x="444746" y="4775054"/>
            <a:ext cx="1971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B5B6081-FA1A-478B-9584-212B4C8C3660}"/>
              </a:ext>
            </a:extLst>
          </p:cNvPr>
          <p:cNvCxnSpPr/>
          <p:nvPr/>
        </p:nvCxnSpPr>
        <p:spPr>
          <a:xfrm>
            <a:off x="3040308" y="5264944"/>
            <a:ext cx="5967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57A4152-D756-4C61-A7E0-C438B5D848A1}"/>
              </a:ext>
            </a:extLst>
          </p:cNvPr>
          <p:cNvCxnSpPr/>
          <p:nvPr/>
        </p:nvCxnSpPr>
        <p:spPr>
          <a:xfrm>
            <a:off x="444746" y="5517356"/>
            <a:ext cx="3667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Beware the Red Lantern Corps! by LuciferTheShort">
            <a:extLst>
              <a:ext uri="{FF2B5EF4-FFF2-40B4-BE49-F238E27FC236}">
                <a16:creationId xmlns:a16="http://schemas.microsoft.com/office/drawing/2014/main" id="{18AAA95A-5EDE-45F2-B32B-F347BC77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r="36404" b="4373"/>
          <a:stretch>
            <a:fillRect/>
          </a:stretch>
        </p:blipFill>
        <p:spPr bwMode="auto">
          <a:xfrm>
            <a:off x="8647358" y="133100"/>
            <a:ext cx="3357563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toelichting 2">
            <a:extLst>
              <a:ext uri="{FF2B5EF4-FFF2-40B4-BE49-F238E27FC236}">
                <a16:creationId xmlns:a16="http://schemas.microsoft.com/office/drawing/2014/main" id="{BDA4A5B1-4AC1-4B28-91DF-AD771F1F8106}"/>
              </a:ext>
            </a:extLst>
          </p:cNvPr>
          <p:cNvSpPr/>
          <p:nvPr/>
        </p:nvSpPr>
        <p:spPr>
          <a:xfrm rot="21210613">
            <a:off x="10277721" y="234701"/>
            <a:ext cx="1684337" cy="663575"/>
          </a:xfrm>
          <a:prstGeom prst="wedgeEllipseCallout">
            <a:avLst>
              <a:gd name="adj1" fmla="val -54611"/>
              <a:gd name="adj2" fmla="val 69193"/>
            </a:avLst>
          </a:prstGeom>
          <a:solidFill>
            <a:schemeClr val="bg1"/>
          </a:solidFill>
          <a:ln w="15875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1400" dirty="0">
                <a:solidFill>
                  <a:schemeClr val="tx1"/>
                </a:solidFill>
              </a:rPr>
              <a:t>Beware of red </a:t>
            </a:r>
            <a:r>
              <a:rPr lang="nl-BE" sz="1400" dirty="0" err="1">
                <a:solidFill>
                  <a:schemeClr val="tx1"/>
                </a:solidFill>
              </a:rPr>
              <a:t>disease</a:t>
            </a:r>
            <a:endParaRPr lang="nl-BE" sz="1400" dirty="0">
              <a:solidFill>
                <a:schemeClr val="tx1"/>
              </a:solidFill>
            </a:endParaRPr>
          </a:p>
        </p:txBody>
      </p:sp>
      <p:pic>
        <p:nvPicPr>
          <p:cNvPr id="13" name="Afbeelding 1">
            <a:extLst>
              <a:ext uri="{FF2B5EF4-FFF2-40B4-BE49-F238E27FC236}">
                <a16:creationId xmlns:a16="http://schemas.microsoft.com/office/drawing/2014/main" id="{DD7490E2-9356-4554-9C4F-1AC15AC4F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" b="288"/>
          <a:stretch/>
        </p:blipFill>
        <p:spPr bwMode="auto">
          <a:xfrm>
            <a:off x="9124873" y="2849204"/>
            <a:ext cx="2880048" cy="34445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F2D31B6-5FD4-4306-BBC4-A9E7842DC0DC}"/>
              </a:ext>
            </a:extLst>
          </p:cNvPr>
          <p:cNvCxnSpPr>
            <a:cxnSpLocks/>
          </p:cNvCxnSpPr>
          <p:nvPr/>
        </p:nvCxnSpPr>
        <p:spPr>
          <a:xfrm>
            <a:off x="6788305" y="4770090"/>
            <a:ext cx="21020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0C98BC21-2D5B-4525-9F13-E18691677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3" t="75261" r="41241" b="13051"/>
          <a:stretch/>
        </p:blipFill>
        <p:spPr bwMode="auto">
          <a:xfrm>
            <a:off x="4567993" y="1288363"/>
            <a:ext cx="1273629" cy="7995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6B46104-868C-439C-A5D3-5DF0A03E6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284" t="85296" r="25498"/>
          <a:stretch/>
        </p:blipFill>
        <p:spPr>
          <a:xfrm>
            <a:off x="5918303" y="1288518"/>
            <a:ext cx="1210012" cy="7993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0344250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3198</Words>
  <Application>Microsoft Office PowerPoint</Application>
  <PresentationFormat>Breedbeeld</PresentationFormat>
  <Paragraphs>255</Paragraphs>
  <Slides>69</Slides>
  <Notes>69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69</vt:i4>
      </vt:variant>
    </vt:vector>
  </HeadingPairs>
  <TitlesOfParts>
    <vt:vector size="79" baseType="lpstr">
      <vt:lpstr>Arial</vt:lpstr>
      <vt:lpstr>Arial Narrow</vt:lpstr>
      <vt:lpstr>Calibri</vt:lpstr>
      <vt:lpstr>Calibri Light</vt:lpstr>
      <vt:lpstr>Lucida Sans Unicode</vt:lpstr>
      <vt:lpstr>Trebuchet MS</vt:lpstr>
      <vt:lpstr>Verdana</vt:lpstr>
      <vt:lpstr>Wingdings 3</vt:lpstr>
      <vt:lpstr>Aangepast ontwerp</vt:lpstr>
      <vt:lpstr>Facet</vt:lpstr>
      <vt:lpstr>OCT in glaucoma: FAQs and evidence-based answers from the new EGS Guidelines</vt:lpstr>
      <vt:lpstr>New EGS Guidelines: 5th Edition (2020)</vt:lpstr>
      <vt:lpstr>New EGS Guidelines: 5th Edition (2020)</vt:lpstr>
      <vt:lpstr>What is the role of OCT for diagnosis of glaucoma?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Remember…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New EGS Guidelines: 5th Edition (2020)</vt:lpstr>
      <vt:lpstr>What is the role of OCT for monitoring progression?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What rate of progression is significant?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New EGS Guidelines: 5th Edition (2020)</vt:lpstr>
      <vt:lpstr>Can you use OCT for end-stage glaucoma?</vt:lpstr>
      <vt:lpstr>PowerPoint-presentatie</vt:lpstr>
      <vt:lpstr>PowerPoint-presentatie</vt:lpstr>
      <vt:lpstr>PowerPoint-presentatie</vt:lpstr>
      <vt:lpstr>New EGS Guidelines: 5th Edition (2020)</vt:lpstr>
      <vt:lpstr>Is there a role for OCT angiography?</vt:lpstr>
      <vt:lpstr>Conclusions New EGS Guidelines (2020):</vt:lpstr>
      <vt:lpstr>???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 in glaucoma: FAQs and evidence-based answers from the EGS Guidelines</dc:title>
  <dc:creator>Johan Frans</dc:creator>
  <cp:lastModifiedBy>kathy hondeghem</cp:lastModifiedBy>
  <cp:revision>280</cp:revision>
  <dcterms:created xsi:type="dcterms:W3CDTF">2020-10-04T15:34:46Z</dcterms:created>
  <dcterms:modified xsi:type="dcterms:W3CDTF">2020-11-27T22:16:20Z</dcterms:modified>
</cp:coreProperties>
</file>